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147308324" r:id="rId2"/>
    <p:sldId id="256" r:id="rId3"/>
    <p:sldId id="257" r:id="rId4"/>
    <p:sldId id="2147307980" r:id="rId5"/>
    <p:sldId id="14296" r:id="rId6"/>
    <p:sldId id="258" r:id="rId7"/>
    <p:sldId id="2147308320" r:id="rId8"/>
    <p:sldId id="274" r:id="rId9"/>
    <p:sldId id="298" r:id="rId10"/>
    <p:sldId id="6359" r:id="rId11"/>
    <p:sldId id="2147307871" r:id="rId12"/>
    <p:sldId id="2147308321" r:id="rId13"/>
    <p:sldId id="6488" r:id="rId14"/>
    <p:sldId id="2147308322" r:id="rId15"/>
    <p:sldId id="6568" r:id="rId16"/>
    <p:sldId id="6613" r:id="rId17"/>
    <p:sldId id="6614" r:id="rId18"/>
    <p:sldId id="6584" r:id="rId19"/>
    <p:sldId id="6615" r:id="rId20"/>
    <p:sldId id="6583" r:id="rId21"/>
    <p:sldId id="6616" r:id="rId22"/>
    <p:sldId id="6617" r:id="rId23"/>
    <p:sldId id="2147308323" r:id="rId24"/>
    <p:sldId id="6570" r:id="rId25"/>
    <p:sldId id="6586" r:id="rId26"/>
    <p:sldId id="6585" r:id="rId27"/>
    <p:sldId id="297" r:id="rId28"/>
    <p:sldId id="277" r:id="rId29"/>
  </p:sldIdLst>
  <p:sldSz cx="12192000" cy="6858000"/>
  <p:notesSz cx="6858000" cy="9144000"/>
  <p:embeddedFontLst>
    <p:embeddedFont>
      <p:font typeface="Amazon Ember" panose="020B0603020204020204" pitchFamily="34" charset="0"/>
      <p:regular r:id="rId32"/>
      <p:bold r:id="rId33"/>
      <p:italic r:id="rId34"/>
      <p:boldItalic r:id="rId35"/>
    </p:embeddedFont>
    <p:embeddedFont>
      <p:font typeface="Amazon Ember Heavy" panose="020B0803020204020204" pitchFamily="34" charset="0"/>
      <p:bold r:id="rId36"/>
      <p:italic r:id="rId37"/>
      <p:boldItalic r:id="rId38"/>
    </p:embeddedFont>
    <p:embeddedFont>
      <p:font typeface="Amazon Ember Light" panose="020B040302020402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ucida Console" panose="020B0609040504020204" pitchFamily="49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12" clrIdx="0">
    <p:extLst>
      <p:ext uri="{19B8F6BF-5375-455C-9EA6-DF929625EA0E}">
        <p15:presenceInfo xmlns:p15="http://schemas.microsoft.com/office/powerpoint/2012/main" userId="Ruth Nelson" providerId="None"/>
      </p:ext>
    </p:extLst>
  </p:cmAuthor>
  <p:cmAuthor id="2" name="Lowe, Ashley" initials="LA" lastIdx="7" clrIdx="1">
    <p:extLst>
      <p:ext uri="{19B8F6BF-5375-455C-9EA6-DF929625EA0E}">
        <p15:presenceInfo xmlns:p15="http://schemas.microsoft.com/office/powerpoint/2012/main" userId="S-1-5-21-1407069837-2091007605-538272213-35251140" providerId="AD"/>
      </p:ext>
    </p:extLst>
  </p:cmAuthor>
  <p:cmAuthor id="3" name="Christensen, Hannah" initials="HC" lastIdx="1" clrIdx="2">
    <p:extLst>
      <p:ext uri="{19B8F6BF-5375-455C-9EA6-DF929625EA0E}">
        <p15:presenceInfo xmlns:p15="http://schemas.microsoft.com/office/powerpoint/2012/main" userId="Christensen, Hann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2836" autoAdjust="0"/>
  </p:normalViewPr>
  <p:slideViewPr>
    <p:cSldViewPr snapToGrid="0">
      <p:cViewPr varScale="1">
        <p:scale>
          <a:sx n="106" d="100"/>
          <a:sy n="106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nnick\Dropbox\Business\,Events\reInvent%202018\ML%20Leadership%20Session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12B-3F4B-92B4-D925D29376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12B-3F4B-92B4-D925D2937630}"/>
              </c:ext>
            </c:extLst>
          </c:dPt>
          <c:val>
            <c:numRef>
              <c:f>'Inference Costs'!$C$3:$C$4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'Inference Costs'!$B$3:$B$4</c15:sqref>
                        </c15:formulaRef>
                      </c:ext>
                    </c:extLst>
                    <c:strCache>
                      <c:ptCount val="2"/>
                      <c:pt idx="0">
                        <c:v>Prediction</c:v>
                      </c:pt>
                      <c:pt idx="1">
                        <c:v>Training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612B-3F4B-92B4-D925D2937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0.38089</cdr:x>
      <cdr:y>0.43885</cdr:y>
    </cdr:from>
    <cdr:to>
      <cdr:x>0.63986</cdr:x>
      <cdr:y>0.57135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B87380-349E-8943-A6C9-0152DC201EDD}"/>
            </a:ext>
          </a:extLst>
        </cdr:cNvPr>
        <cdr:cNvSpPr txBox="1"/>
      </cdr:nvSpPr>
      <cdr:spPr>
        <a:xfrm xmlns:a="http://schemas.openxmlformats.org/drawingml/2006/main">
          <a:off x="1353785" y="1325202"/>
          <a:ext cx="920445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pPr algn="l"/>
          <a:r>
            <a:rPr lang="en-US" sz="2000" dirty="0">
              <a:solidFill>
                <a:schemeClr val="tx1"/>
              </a:solidFill>
            </a:rPr>
            <a:t>Spend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2ACEE-91D8-461A-88C6-B8606BAB6C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9EC66B43-FAD8-4FE7-BFB7-29FDC59F0FE3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102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1360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86200"/>
            <a:ext cx="5486400" cy="4799013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2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850872" y="8685213"/>
            <a:ext cx="115625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/>
            </a:lvl1pPr>
          </a:lstStyle>
          <a:p>
            <a:fld id="{CCAA1041-9B3C-439E-B0CD-6B58F9A3AC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117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76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888" userDrawn="1">
          <p15:clr>
            <a:srgbClr val="F26B43"/>
          </p15:clr>
        </p15:guide>
        <p15:guide id="5" orient="horz" pos="2256" userDrawn="1">
          <p15:clr>
            <a:srgbClr val="F26B43"/>
          </p15:clr>
        </p15:guide>
        <p15:guide id="6" orient="horz" pos="312" userDrawn="1">
          <p15:clr>
            <a:srgbClr val="F26B43"/>
          </p15:clr>
        </p15:guide>
        <p15:guide id="7" orient="horz" pos="244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6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0620A-227D-4A9C-B954-7529B959CA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0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8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9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0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44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57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64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6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918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47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422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163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51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74E25-A557-45B7-A614-AD8C8D22B6B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335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2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B64610-6F59-47C5-A824-1FAA1E8F1C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65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3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342900"/>
            <a:ext cx="5854700" cy="3294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DA8C4-1546-4ECC-AD30-7472B1807F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1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7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7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EBF37-8DC5-4F02-9AE8-15DC0CC78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D75B9-AF51-48D6-94AF-EA3F31F3A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3771900"/>
            <a:ext cx="4445001" cy="313135"/>
          </a:xfrm>
        </p:spPr>
        <p:txBody>
          <a:bodyPr rIns="0" bIns="45720"/>
          <a:lstStyle>
            <a:lvl1pPr marL="0" indent="0" algn="l">
              <a:buNone/>
              <a:defRPr sz="1400" cap="all" spc="600" baseline="0"/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Location |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34E58-392E-4519-91C7-51C026FF9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19458" r="12709" b="21065"/>
          <a:stretch/>
        </p:blipFill>
        <p:spPr>
          <a:xfrm>
            <a:off x="209549" y="2486024"/>
            <a:ext cx="5124453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487488"/>
            <a:ext cx="11582400" cy="4722812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5621867" cy="723899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6265333" y="0"/>
            <a:ext cx="5926667" cy="6858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13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5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152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40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E2227-CCC7-4C55-BD11-3687F2F6F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B808E-5B45-4E6F-BAB5-EF14E9DF45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914441E-6FB8-4FBA-91F6-18F98B4B6D6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3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AA157D-DC39-41BB-ACD2-FDEB67DE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65B4C-4D90-4679-90C6-A3CBD8BE9E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BEAE5AE-A6AC-4AA6-B5DF-5D9966B5EF2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070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 userDrawn="1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7058F7-2C88-4342-894D-84A9247A4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445A8-6C4C-407D-A476-43E1859EE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3852E355-2FE0-498A-AC79-D6D9240DD78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11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B90874-6B31-4ABF-B07F-241447E73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DADCF-F74C-4499-91B7-8279A88CF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3D8BFA-307F-49C8-A449-BD5F1FE434B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4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A7DE5C-A1F4-4999-9AA2-BF7DF057E2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5360F-40B3-426F-8505-717344324F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7D7B210F-A27A-4F31-A1B9-5B9B997342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45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A0735A-F6CF-4B98-8532-D70ECE04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9E2E6-F74F-43F5-BD71-EB22E49D35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547820-8998-4C95-B7C0-AB60769A36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9144000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D5B08A-F46B-4164-9F43-E3D021A6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9144000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BF3270-8A43-4991-B514-4471645232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F49227E-B0F8-44B6-A426-76A9E49885B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9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 userDrawn="1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8B9209-4C7C-4ACC-8549-E6C417929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760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8F0AA-C8FD-4CDA-A85E-7449EBCA2B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EA620B9-B916-48D3-BFA6-9926189BE5F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34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72" y="1836512"/>
            <a:ext cx="8189913" cy="2216466"/>
          </a:xfrm>
        </p:spPr>
        <p:txBody>
          <a:bodyPr/>
          <a:lstStyle>
            <a:lvl1pPr marL="0" indent="0"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0300" y="4633914"/>
            <a:ext cx="8189686" cy="384174"/>
          </a:xfrm>
        </p:spPr>
        <p:txBody>
          <a:bodyPr/>
          <a:lstStyle>
            <a:lvl1pPr marL="0" indent="0">
              <a:buNone/>
              <a:defRPr sz="2400" b="1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0300" y="5018088"/>
            <a:ext cx="8189913" cy="41148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00" y="1979476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4028" y="3217726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7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 userDrawn="1">
          <p15:clr>
            <a:srgbClr val="FBAE40"/>
          </p15:clr>
        </p15:guide>
        <p15:guide id="2" pos="696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72308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5765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81230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4361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0BCB97-0B9F-404F-AD5E-3C35970F8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BB021-3658-44C0-8456-1D5BD4885C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D05987F8-DCC2-489A-82C8-7C3C54DC65CF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lIns="914400" anchor="ctr" anchorCtr="0"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931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2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2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6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43488" y="244286"/>
            <a:ext cx="6843712" cy="5966014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7085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43488" y="244286"/>
            <a:ext cx="6843711" cy="5966014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1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2977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8E3B5A-9EF6-4AEB-9717-7818F41E4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A83A5-0632-4E56-8638-1E96DDA8B2B2}"/>
              </a:ext>
            </a:extLst>
          </p:cNvPr>
          <p:cNvSpPr txBox="1"/>
          <p:nvPr userDrawn="1"/>
        </p:nvSpPr>
        <p:spPr bwMode="white">
          <a:xfrm>
            <a:off x="133351" y="21321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0" i="0" spc="-300" dirty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235B1-A52F-459D-8F38-868C28930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CA6411-1D29-499A-BBEF-4F71BB70AA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87CE14-4E32-4777-B762-C4D5DDA4B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895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5B947E7-92D5-44F7-980E-B16916B495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895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2C2121-81A2-47EC-9963-4D2264FC0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310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8985DE0-82AB-42DE-94F3-A060E90BA1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310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87E276-ED10-49A8-BB0E-E8C47A9E6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8212EB6D-11FB-4BF9-A82D-70CCAB80597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97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49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9EDB0-AE4A-47D2-8D12-00020A37A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69C7E4-F229-4138-B99D-DDBA15F54353}"/>
              </a:ext>
            </a:extLst>
          </p:cNvPr>
          <p:cNvSpPr/>
          <p:nvPr userDrawn="1"/>
        </p:nvSpPr>
        <p:spPr bwMode="auto">
          <a:xfrm>
            <a:off x="5299710" y="1445839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EAA9-87DD-49D0-B6B1-C774723D1E5F}"/>
              </a:ext>
            </a:extLst>
          </p:cNvPr>
          <p:cNvSpPr txBox="1"/>
          <p:nvPr userDrawn="1"/>
        </p:nvSpPr>
        <p:spPr>
          <a:xfrm>
            <a:off x="3378200" y="3178119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27BD8-41CF-46B5-BFD3-939CE751F0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B7CC901-FE78-44C4-8D33-81E8C83EDDE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21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4AD4E2-F945-46B7-88D9-2DA65AC84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432344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2050" y="4686300"/>
            <a:ext cx="4486275" cy="341692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2050" y="5029201"/>
            <a:ext cx="4486275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3D9F0E9-E682-4A87-9A37-0795A8658C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9118A0E-BB7D-404E-BC79-A09103EA2F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4323443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2A61DBB-E00A-4DCB-AA27-45DE15DC83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235AC-6AFA-47B0-ABD0-51C2764B7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55D8A83D-8AA8-48F6-AE22-23BB758B2D0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68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140CA-3E32-44B2-98CD-BB8777DB5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970E9-076E-44D5-8AF2-12477741671C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dirty="0">
                <a:latin typeface="+mj-lt"/>
              </a:rPr>
              <a:t>Do not use layouts after this slide.</a:t>
            </a:r>
            <a:br>
              <a:rPr lang="en-US" sz="6600" dirty="0">
                <a:latin typeface="+mj-lt"/>
              </a:rPr>
            </a:br>
            <a:r>
              <a:rPr lang="en-US" sz="2400" dirty="0">
                <a:latin typeface="+mj-lt"/>
              </a:rPr>
              <a:t>They are not part of the official template.</a:t>
            </a:r>
            <a:endParaRPr lang="en-US" sz="6600" dirty="0">
              <a:latin typeface="+mj-lt"/>
            </a:endParaRPr>
          </a:p>
        </p:txBody>
      </p:sp>
      <p:pic>
        <p:nvPicPr>
          <p:cNvPr id="9" name="Graphic 8" descr="Stop sign">
            <a:extLst>
              <a:ext uri="{FF2B5EF4-FFF2-40B4-BE49-F238E27FC236}">
                <a16:creationId xmlns:a16="http://schemas.microsoft.com/office/drawing/2014/main" id="{A0284AC2-B903-4DEE-8D76-E2D6AC5A4D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svg="http://schemas.microsoft.com/office/drawing/2016/SVG/main" xmlns:p15="http://schemas.microsoft.com/office/powerpoint/2012/main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Only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7C39-17F2-48C2-B98B-BE3F1CA1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F403A-2971-8B43-A118-EF37D6A799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899EE-9852-4F8D-8A75-5F4E01BDB064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DC83-7B85-3942-8D51-372976BD29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66A86-A8A4-174C-B76A-184110FED0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34CDD4-D76F-4459-B025-0310E913C2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D06982-160F-4BC4-A6CB-CD465BDA3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283208"/>
            <a:ext cx="798076" cy="22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09A22-4A2C-4E68-B554-ED793890E8AB}"/>
              </a:ext>
            </a:extLst>
          </p:cNvPr>
          <p:cNvSpPr txBox="1"/>
          <p:nvPr userDrawn="1"/>
        </p:nvSpPr>
        <p:spPr>
          <a:xfrm>
            <a:off x="4127352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/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71888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FF4FF4-E05F-4CB2-B3ED-A92CB8845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3403601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41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4541" y="5029200"/>
            <a:ext cx="3401568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C22D29-44FB-4743-8127-50AC5248D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2725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EED678-F023-4A95-BDA9-3891765008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32725" y="5029200"/>
            <a:ext cx="340201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698135A-0031-43C8-B455-E454B8F0A0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BC778F-01A3-4459-9342-87E578B90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86300"/>
            <a:ext cx="3397250" cy="337545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1E36FF5-D98C-474D-A020-5A51BCCDBF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20E113-EE5C-4878-8C0A-F14736AE7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4DAA3F8D-C754-4C87-A70E-9CDA4CF9B3E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61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2881-D2E8-49D2-8B78-CB1047EB1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F528FD-2214-4EDA-8CE8-B0274D78AE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7488"/>
            <a:ext cx="11582400" cy="4722811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36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2877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E6D47A-5B29-4052-AFAE-F87D848F2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 with art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766CE-1ABD-4FA9-8932-EA3B933C3D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D7588064-2754-4287-BABC-86D310C087A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8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17AEC-9CD2-444D-B3F3-D2324434A4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26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 userDrawn="1">
          <p15:clr>
            <a:srgbClr val="FBAE40"/>
          </p15:clr>
        </p15:guide>
        <p15:guide id="4" orient="horz" pos="936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4DC55-BD6E-4C55-8E39-B6F8A80B5047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7BDA7-D1B9-479F-9FCC-3CCDB7DF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08E3F-F69E-4206-926A-74AF169D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1207-EDD0-419F-AD90-363E529A7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9/20/2022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A08E-98A2-40FF-904D-850237B6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D209-B6E5-4F8E-B143-ECB5E06E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2ABA98-08FC-4154-B151-4B0F461534F1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5A57AF53-3A79-4FE0-A92F-28215DE2A73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026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78" r:id="rId6"/>
    <p:sldLayoutId id="2147483654" r:id="rId7"/>
    <p:sldLayoutId id="2147483662" r:id="rId8"/>
    <p:sldLayoutId id="2147483655" r:id="rId9"/>
    <p:sldLayoutId id="2147483650" r:id="rId10"/>
    <p:sldLayoutId id="2147483679" r:id="rId11"/>
    <p:sldLayoutId id="2147483665" r:id="rId12"/>
    <p:sldLayoutId id="2147483664" r:id="rId13"/>
    <p:sldLayoutId id="2147483666" r:id="rId14"/>
    <p:sldLayoutId id="214748365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75" r:id="rId23"/>
    <p:sldLayoutId id="2147483672" r:id="rId24"/>
    <p:sldLayoutId id="2147483653" r:id="rId25"/>
    <p:sldLayoutId id="2147483656" r:id="rId26"/>
    <p:sldLayoutId id="2147483657" r:id="rId27"/>
    <p:sldLayoutId id="2147483676" r:id="rId28"/>
    <p:sldLayoutId id="2147483677" r:id="rId29"/>
    <p:sldLayoutId id="2147483680" r:id="rId30"/>
    <p:sldLayoutId id="214748368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" panose="020B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3912" userDrawn="1">
          <p15:clr>
            <a:srgbClr val="F26B43"/>
          </p15:clr>
        </p15:guide>
        <p15:guide id="6" orient="horz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38088-DEB9-4F2C-8A9A-E276A93D0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031" y="3771900"/>
            <a:ext cx="5278769" cy="313135"/>
          </a:xfrm>
        </p:spPr>
        <p:txBody>
          <a:bodyPr/>
          <a:lstStyle/>
          <a:p>
            <a:r>
              <a:rPr lang="en-US" altLang="zh-TW" dirty="0"/>
              <a:t>Taiwan</a:t>
            </a:r>
            <a:r>
              <a:rPr lang="en-US" dirty="0"/>
              <a:t> | </a:t>
            </a:r>
            <a:r>
              <a:rPr lang="en-US" altLang="zh-TW" dirty="0"/>
              <a:t>August</a:t>
            </a:r>
            <a:r>
              <a:rPr lang="en-US" dirty="0"/>
              <a:t> 10-11, 2022</a:t>
            </a:r>
          </a:p>
        </p:txBody>
      </p:sp>
    </p:spTree>
    <p:extLst>
      <p:ext uri="{BB962C8B-B14F-4D97-AF65-F5344CB8AC3E}">
        <p14:creationId xmlns:p14="http://schemas.microsoft.com/office/powerpoint/2010/main" val="18834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Models in SageMaker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F75FEF-1970-E745-AD07-46C547CBDFF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91119" y="4437053"/>
            <a:ext cx="4908550" cy="1719262"/>
          </a:xfrm>
        </p:spPr>
        <p:txBody>
          <a:bodyPr/>
          <a:lstStyle/>
          <a:p>
            <a:pPr marL="0" indent="0">
              <a:spcAft>
                <a:spcPts val="300"/>
              </a:spcAft>
              <a:buNone/>
            </a:pPr>
            <a:r>
              <a:rPr lang="en-US" sz="1600" dirty="0">
                <a:latin typeface="Lucida Console" panose="020B0609040504020204" pitchFamily="49" charset="0"/>
              </a:rPr>
              <a:t>transformer 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model</a:t>
            </a:r>
            <a:r>
              <a:rPr lang="en-US" sz="1600" dirty="0" err="1">
                <a:solidFill>
                  <a:srgbClr val="D2CD86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>
                <a:latin typeface="Lucida Console" panose="020B0609040504020204" pitchFamily="49" charset="0"/>
              </a:rPr>
              <a:t>transformer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(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600" dirty="0">
                <a:latin typeface="Lucida Console" panose="020B0609040504020204" pitchFamily="49" charset="0"/>
              </a:rPr>
              <a:t>      </a:t>
            </a:r>
            <a:r>
              <a:rPr lang="en-US" sz="1600" dirty="0" err="1">
                <a:latin typeface="Lucida Console" panose="020B0609040504020204" pitchFamily="49" charset="0"/>
              </a:rPr>
              <a:t>instance_count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A800"/>
                </a:solidFill>
                <a:latin typeface="Lucida Console" panose="020B0609040504020204" pitchFamily="49" charset="0"/>
              </a:rPr>
              <a:t>1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      </a:t>
            </a:r>
            <a:r>
              <a:rPr lang="en-US" sz="1600" dirty="0" err="1">
                <a:latin typeface="Lucida Console" panose="020B0609040504020204" pitchFamily="49" charset="0"/>
              </a:rPr>
              <a:t>instance_type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C4C4"/>
                </a:solidFill>
                <a:latin typeface="Lucida Console" panose="020B0609040504020204" pitchFamily="49" charset="0"/>
              </a:rPr>
              <a:t>'ml.m5.xlarge’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)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600" dirty="0" err="1">
                <a:latin typeface="Lucida Console" panose="020B0609040504020204" pitchFamily="49" charset="0"/>
              </a:rPr>
              <a:t>transformer</a:t>
            </a:r>
            <a:r>
              <a:rPr lang="en-US" sz="1600" dirty="0" err="1">
                <a:solidFill>
                  <a:srgbClr val="D2CD86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>
                <a:latin typeface="Lucida Console" panose="020B0609040504020204" pitchFamily="49" charset="0"/>
              </a:rPr>
              <a:t>transform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      </a:t>
            </a:r>
            <a:r>
              <a:rPr lang="en-US" sz="1600" dirty="0">
                <a:latin typeface="Lucida Console" panose="020B0609040504020204" pitchFamily="49" charset="0"/>
              </a:rPr>
              <a:t>test_data_s3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,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600" dirty="0">
                <a:latin typeface="Lucida Console" panose="020B0609040504020204" pitchFamily="49" charset="0"/>
              </a:rPr>
              <a:t>      </a:t>
            </a:r>
            <a:r>
              <a:rPr lang="en-US" sz="1600" dirty="0" err="1">
                <a:latin typeface="Lucida Console" panose="020B0609040504020204" pitchFamily="49" charset="0"/>
              </a:rPr>
              <a:t>content_type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C4C4"/>
                </a:solidFill>
                <a:latin typeface="Lucida Console" panose="020B0609040504020204" pitchFamily="49" charset="0"/>
              </a:rPr>
              <a:t>'text/csv'</a:t>
            </a:r>
            <a:r>
              <a:rPr lang="en-US" sz="1600" dirty="0">
                <a:solidFill>
                  <a:srgbClr val="D2CD86"/>
                </a:solidFill>
                <a:latin typeface="Lucida Console" panose="020B0609040504020204" pitchFamily="49" charset="0"/>
              </a:rPr>
              <a:t>)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C3434-13B6-4F68-A833-08690E0C97A0}"/>
              </a:ext>
            </a:extLst>
          </p:cNvPr>
          <p:cNvSpPr txBox="1"/>
          <p:nvPr/>
        </p:nvSpPr>
        <p:spPr>
          <a:xfrm>
            <a:off x="609600" y="3254281"/>
            <a:ext cx="3194304" cy="837024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 defTabSz="914284">
              <a:lnSpc>
                <a:spcPct val="90000"/>
              </a:lnSpc>
              <a:spcAft>
                <a:spcPts val="1500"/>
              </a:spcAft>
              <a:defRPr/>
            </a:pPr>
            <a:r>
              <a:rPr lang="en-US" sz="2133" b="1" dirty="0">
                <a:solidFill>
                  <a:schemeClr val="accent6"/>
                </a:solidFill>
                <a:latin typeface="Amazon Ember"/>
              </a:rPr>
              <a:t>Easy deployment </a:t>
            </a:r>
            <a:br>
              <a:rPr lang="en-US" sz="2133" b="1" dirty="0">
                <a:solidFill>
                  <a:schemeClr val="accent6"/>
                </a:solidFill>
                <a:latin typeface="Amazon Ember"/>
              </a:rPr>
            </a:br>
            <a:r>
              <a:rPr lang="en-US" sz="2133" b="1" dirty="0">
                <a:solidFill>
                  <a:schemeClr val="accent6"/>
                </a:solidFill>
                <a:latin typeface="Amazon Ember"/>
              </a:rPr>
              <a:t>of  ML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C3434-13B6-4F68-A833-08690E0C97A0}"/>
              </a:ext>
            </a:extLst>
          </p:cNvPr>
          <p:cNvSpPr txBox="1"/>
          <p:nvPr/>
        </p:nvSpPr>
        <p:spPr>
          <a:xfrm>
            <a:off x="4410543" y="3254281"/>
            <a:ext cx="3374557" cy="837024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 defTabSz="914284">
              <a:lnSpc>
                <a:spcPct val="90000"/>
              </a:lnSpc>
              <a:spcAft>
                <a:spcPts val="1500"/>
              </a:spcAft>
              <a:defRPr/>
            </a:pPr>
            <a:r>
              <a:rPr lang="en-US" sz="2133" b="1" dirty="0">
                <a:solidFill>
                  <a:schemeClr val="accent6"/>
                </a:solidFill>
                <a:latin typeface="Amazon Ember"/>
              </a:rPr>
              <a:t>Online and </a:t>
            </a:r>
            <a:br>
              <a:rPr lang="en-US" sz="2133" b="1" dirty="0">
                <a:solidFill>
                  <a:schemeClr val="accent6"/>
                </a:solidFill>
                <a:latin typeface="Amazon Ember"/>
              </a:rPr>
            </a:br>
            <a:r>
              <a:rPr lang="en-US" sz="2133" b="1" dirty="0">
                <a:solidFill>
                  <a:schemeClr val="accent6"/>
                </a:solidFill>
                <a:latin typeface="Amazon Ember"/>
              </a:rPr>
              <a:t>offline scoring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C3434-13B6-4F68-A833-08690E0C97A0}"/>
              </a:ext>
            </a:extLst>
          </p:cNvPr>
          <p:cNvSpPr txBox="1"/>
          <p:nvPr/>
        </p:nvSpPr>
        <p:spPr>
          <a:xfrm>
            <a:off x="8281085" y="3254281"/>
            <a:ext cx="3415611" cy="837024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 defTabSz="914284">
              <a:lnSpc>
                <a:spcPct val="90000"/>
              </a:lnSpc>
              <a:spcAft>
                <a:spcPts val="1500"/>
              </a:spcAft>
              <a:defRPr/>
            </a:pPr>
            <a:r>
              <a:rPr lang="en-US" sz="2133" b="1" dirty="0">
                <a:solidFill>
                  <a:schemeClr val="accent6"/>
                </a:solidFill>
                <a:latin typeface="Amazon Ember"/>
              </a:rPr>
              <a:t>Fully managed infrastructure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B87C92-4BF4-4C86-A633-BC6DC5C6E1ED}"/>
              </a:ext>
            </a:extLst>
          </p:cNvPr>
          <p:cNvGrpSpPr/>
          <p:nvPr/>
        </p:nvGrpSpPr>
        <p:grpSpPr>
          <a:xfrm>
            <a:off x="1492184" y="1589858"/>
            <a:ext cx="1429136" cy="1429136"/>
            <a:chOff x="2023594" y="1037841"/>
            <a:chExt cx="1138716" cy="1138716"/>
          </a:xfrm>
        </p:grpSpPr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D866AE88-847A-4090-A0E2-EF3BC04E9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594" y="1037841"/>
              <a:ext cx="1138716" cy="1138716"/>
            </a:xfrm>
            <a:custGeom>
              <a:avLst/>
              <a:gdLst>
                <a:gd name="T0" fmla="*/ 21 w 200"/>
                <a:gd name="T1" fmla="*/ 163 h 200"/>
                <a:gd name="T2" fmla="*/ 37 w 200"/>
                <a:gd name="T3" fmla="*/ 179 h 200"/>
                <a:gd name="T4" fmla="*/ 65 w 200"/>
                <a:gd name="T5" fmla="*/ 165 h 200"/>
                <a:gd name="T6" fmla="*/ 65 w 200"/>
                <a:gd name="T7" fmla="*/ 165 h 200"/>
                <a:gd name="T8" fmla="*/ 79 w 200"/>
                <a:gd name="T9" fmla="*/ 171 h 200"/>
                <a:gd name="T10" fmla="*/ 88 w 200"/>
                <a:gd name="T11" fmla="*/ 200 h 200"/>
                <a:gd name="T12" fmla="*/ 111 w 200"/>
                <a:gd name="T13" fmla="*/ 200 h 200"/>
                <a:gd name="T14" fmla="*/ 121 w 200"/>
                <a:gd name="T15" fmla="*/ 171 h 200"/>
                <a:gd name="T16" fmla="*/ 135 w 200"/>
                <a:gd name="T17" fmla="*/ 165 h 200"/>
                <a:gd name="T18" fmla="*/ 162 w 200"/>
                <a:gd name="T19" fmla="*/ 179 h 200"/>
                <a:gd name="T20" fmla="*/ 178 w 200"/>
                <a:gd name="T21" fmla="*/ 163 h 200"/>
                <a:gd name="T22" fmla="*/ 164 w 200"/>
                <a:gd name="T23" fmla="*/ 135 h 200"/>
                <a:gd name="T24" fmla="*/ 164 w 200"/>
                <a:gd name="T25" fmla="*/ 135 h 200"/>
                <a:gd name="T26" fmla="*/ 170 w 200"/>
                <a:gd name="T27" fmla="*/ 121 h 200"/>
                <a:gd name="T28" fmla="*/ 200 w 200"/>
                <a:gd name="T29" fmla="*/ 112 h 200"/>
                <a:gd name="T30" fmla="*/ 200 w 200"/>
                <a:gd name="T31" fmla="*/ 89 h 200"/>
                <a:gd name="T32" fmla="*/ 170 w 200"/>
                <a:gd name="T33" fmla="*/ 79 h 200"/>
                <a:gd name="T34" fmla="*/ 164 w 200"/>
                <a:gd name="T35" fmla="*/ 65 h 200"/>
                <a:gd name="T36" fmla="*/ 164 w 200"/>
                <a:gd name="T37" fmla="*/ 65 h 200"/>
                <a:gd name="T38" fmla="*/ 178 w 200"/>
                <a:gd name="T39" fmla="*/ 38 h 200"/>
                <a:gd name="T40" fmla="*/ 162 w 200"/>
                <a:gd name="T41" fmla="*/ 21 h 200"/>
                <a:gd name="T42" fmla="*/ 135 w 200"/>
                <a:gd name="T43" fmla="*/ 36 h 200"/>
                <a:gd name="T44" fmla="*/ 121 w 200"/>
                <a:gd name="T45" fmla="*/ 30 h 200"/>
                <a:gd name="T46" fmla="*/ 111 w 200"/>
                <a:gd name="T47" fmla="*/ 0 h 200"/>
                <a:gd name="T48" fmla="*/ 88 w 200"/>
                <a:gd name="T49" fmla="*/ 0 h 200"/>
                <a:gd name="T50" fmla="*/ 79 w 200"/>
                <a:gd name="T51" fmla="*/ 30 h 200"/>
                <a:gd name="T52" fmla="*/ 65 w 200"/>
                <a:gd name="T53" fmla="*/ 35 h 200"/>
                <a:gd name="T54" fmla="*/ 65 w 200"/>
                <a:gd name="T55" fmla="*/ 35 h 200"/>
                <a:gd name="T56" fmla="*/ 37 w 200"/>
                <a:gd name="T57" fmla="*/ 21 h 200"/>
                <a:gd name="T58" fmla="*/ 21 w 200"/>
                <a:gd name="T59" fmla="*/ 38 h 200"/>
                <a:gd name="T60" fmla="*/ 35 w 200"/>
                <a:gd name="T61" fmla="*/ 65 h 200"/>
                <a:gd name="T62" fmla="*/ 29 w 200"/>
                <a:gd name="T63" fmla="*/ 79 h 200"/>
                <a:gd name="T64" fmla="*/ 0 w 200"/>
                <a:gd name="T65" fmla="*/ 89 h 200"/>
                <a:gd name="T66" fmla="*/ 0 w 200"/>
                <a:gd name="T67" fmla="*/ 112 h 200"/>
                <a:gd name="T68" fmla="*/ 29 w 200"/>
                <a:gd name="T69" fmla="*/ 121 h 200"/>
                <a:gd name="T70" fmla="*/ 35 w 200"/>
                <a:gd name="T71" fmla="*/ 135 h 200"/>
                <a:gd name="T72" fmla="*/ 21 w 200"/>
                <a:gd name="T73" fmla="*/ 16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0" h="200">
                  <a:moveTo>
                    <a:pt x="21" y="163"/>
                  </a:moveTo>
                  <a:cubicBezTo>
                    <a:pt x="37" y="179"/>
                    <a:pt x="37" y="179"/>
                    <a:pt x="37" y="179"/>
                  </a:cubicBezTo>
                  <a:cubicBezTo>
                    <a:pt x="65" y="165"/>
                    <a:pt x="65" y="165"/>
                    <a:pt x="65" y="165"/>
                  </a:cubicBezTo>
                  <a:cubicBezTo>
                    <a:pt x="65" y="165"/>
                    <a:pt x="65" y="165"/>
                    <a:pt x="65" y="165"/>
                  </a:cubicBezTo>
                  <a:cubicBezTo>
                    <a:pt x="69" y="167"/>
                    <a:pt x="74" y="169"/>
                    <a:pt x="79" y="171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5" y="169"/>
                    <a:pt x="130" y="167"/>
                    <a:pt x="135" y="165"/>
                  </a:cubicBezTo>
                  <a:cubicBezTo>
                    <a:pt x="162" y="179"/>
                    <a:pt x="162" y="179"/>
                    <a:pt x="162" y="179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67" y="131"/>
                    <a:pt x="169" y="126"/>
                    <a:pt x="170" y="121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4"/>
                    <a:pt x="167" y="70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0" y="33"/>
                    <a:pt x="125" y="31"/>
                    <a:pt x="121" y="3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4" y="31"/>
                    <a:pt x="69" y="33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3" y="70"/>
                    <a:pt x="31" y="74"/>
                    <a:pt x="29" y="7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6"/>
                    <a:pt x="33" y="131"/>
                    <a:pt x="35" y="135"/>
                  </a:cubicBezTo>
                  <a:lnTo>
                    <a:pt x="21" y="163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74">
              <a:extLst>
                <a:ext uri="{FF2B5EF4-FFF2-40B4-BE49-F238E27FC236}">
                  <a16:creationId xmlns:a16="http://schemas.microsoft.com/office/drawing/2014/main" id="{8681EB94-7821-4577-B985-9D7F92897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583" y="1336448"/>
              <a:ext cx="442738" cy="541502"/>
            </a:xfrm>
            <a:custGeom>
              <a:avLst/>
              <a:gdLst>
                <a:gd name="T0" fmla="*/ 100 w 124"/>
                <a:gd name="T1" fmla="*/ 20 h 151"/>
                <a:gd name="T2" fmla="*/ 24 w 124"/>
                <a:gd name="T3" fmla="*/ 20 h 151"/>
                <a:gd name="T4" fmla="*/ 20 w 124"/>
                <a:gd name="T5" fmla="*/ 97 h 151"/>
                <a:gd name="T6" fmla="*/ 62 w 124"/>
                <a:gd name="T7" fmla="*/ 151 h 151"/>
                <a:gd name="T8" fmla="*/ 104 w 124"/>
                <a:gd name="T9" fmla="*/ 97 h 151"/>
                <a:gd name="T10" fmla="*/ 100 w 124"/>
                <a:gd name="T11" fmla="*/ 20 h 151"/>
                <a:gd name="T12" fmla="*/ 62 w 124"/>
                <a:gd name="T13" fmla="*/ 83 h 151"/>
                <a:gd name="T14" fmla="*/ 40 w 124"/>
                <a:gd name="T15" fmla="*/ 61 h 151"/>
                <a:gd name="T16" fmla="*/ 62 w 124"/>
                <a:gd name="T17" fmla="*/ 39 h 151"/>
                <a:gd name="T18" fmla="*/ 84 w 124"/>
                <a:gd name="T19" fmla="*/ 61 h 151"/>
                <a:gd name="T20" fmla="*/ 62 w 124"/>
                <a:gd name="T21" fmla="*/ 8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51">
                  <a:moveTo>
                    <a:pt x="100" y="20"/>
                  </a:moveTo>
                  <a:cubicBezTo>
                    <a:pt x="79" y="0"/>
                    <a:pt x="45" y="0"/>
                    <a:pt x="24" y="20"/>
                  </a:cubicBezTo>
                  <a:cubicBezTo>
                    <a:pt x="2" y="41"/>
                    <a:pt x="0" y="75"/>
                    <a:pt x="20" y="97"/>
                  </a:cubicBezTo>
                  <a:cubicBezTo>
                    <a:pt x="22" y="99"/>
                    <a:pt x="62" y="151"/>
                    <a:pt x="62" y="151"/>
                  </a:cubicBezTo>
                  <a:cubicBezTo>
                    <a:pt x="62" y="151"/>
                    <a:pt x="102" y="99"/>
                    <a:pt x="104" y="97"/>
                  </a:cubicBezTo>
                  <a:cubicBezTo>
                    <a:pt x="124" y="75"/>
                    <a:pt x="122" y="41"/>
                    <a:pt x="100" y="20"/>
                  </a:cubicBezTo>
                  <a:close/>
                  <a:moveTo>
                    <a:pt x="62" y="83"/>
                  </a:moveTo>
                  <a:cubicBezTo>
                    <a:pt x="50" y="83"/>
                    <a:pt x="40" y="73"/>
                    <a:pt x="40" y="61"/>
                  </a:cubicBezTo>
                  <a:cubicBezTo>
                    <a:pt x="40" y="49"/>
                    <a:pt x="50" y="39"/>
                    <a:pt x="62" y="39"/>
                  </a:cubicBezTo>
                  <a:cubicBezTo>
                    <a:pt x="74" y="39"/>
                    <a:pt x="84" y="49"/>
                    <a:pt x="84" y="61"/>
                  </a:cubicBezTo>
                  <a:cubicBezTo>
                    <a:pt x="84" y="73"/>
                    <a:pt x="74" y="83"/>
                    <a:pt x="62" y="83"/>
                  </a:cubicBezTo>
                  <a:close/>
                </a:path>
              </a:pathLst>
            </a:custGeom>
            <a:noFill/>
            <a:ln w="12700" cap="rnd">
              <a:solidFill>
                <a:srgbClr val="527FFF"/>
              </a:solidFill>
              <a:prstDash val="solid"/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6DDF969-91BF-46BB-A958-9A3B19A12E57}"/>
              </a:ext>
            </a:extLst>
          </p:cNvPr>
          <p:cNvGrpSpPr/>
          <p:nvPr/>
        </p:nvGrpSpPr>
        <p:grpSpPr>
          <a:xfrm>
            <a:off x="9047860" y="1871820"/>
            <a:ext cx="1882061" cy="986148"/>
            <a:chOff x="6489999" y="1098207"/>
            <a:chExt cx="1757322" cy="92078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50587D5-DBCA-4311-8F72-618F42A702C6}"/>
                </a:ext>
              </a:extLst>
            </p:cNvPr>
            <p:cNvGrpSpPr/>
            <p:nvPr/>
          </p:nvGrpSpPr>
          <p:grpSpPr>
            <a:xfrm>
              <a:off x="6489999" y="1098207"/>
              <a:ext cx="708158" cy="920788"/>
              <a:chOff x="6489999" y="1098207"/>
              <a:chExt cx="708158" cy="92078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B0D246-F76B-4212-84C2-1005F02DD56B}"/>
                  </a:ext>
                </a:extLst>
              </p:cNvPr>
              <p:cNvSpPr/>
              <p:nvPr/>
            </p:nvSpPr>
            <p:spPr>
              <a:xfrm>
                <a:off x="6489999" y="1098207"/>
                <a:ext cx="708158" cy="9207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40" tIns="195072" rIns="243840" bIns="195072" rtlCol="0" anchor="ctr"/>
              <a:lstStyle/>
              <a:p>
                <a:pPr algn="ctr"/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D8EA356-BB76-406C-9450-12E7DD24530B}"/>
                  </a:ext>
                </a:extLst>
              </p:cNvPr>
              <p:cNvCxnSpPr/>
              <p:nvPr/>
            </p:nvCxnSpPr>
            <p:spPr>
              <a:xfrm>
                <a:off x="6619875" y="1098207"/>
                <a:ext cx="0" cy="920788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2E634D0-328D-408F-B232-1CAB519AABBD}"/>
                  </a:ext>
                </a:extLst>
              </p:cNvPr>
              <p:cNvCxnSpPr/>
              <p:nvPr/>
            </p:nvCxnSpPr>
            <p:spPr>
              <a:xfrm>
                <a:off x="6718300" y="1311275"/>
                <a:ext cx="387350" cy="0"/>
              </a:xfrm>
              <a:prstGeom prst="line">
                <a:avLst/>
              </a:prstGeom>
              <a:ln w="12700">
                <a:solidFill>
                  <a:srgbClr val="527FFF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881FF8A-F450-4AC9-979A-1097ACB256C7}"/>
                  </a:ext>
                </a:extLst>
              </p:cNvPr>
              <p:cNvCxnSpPr/>
              <p:nvPr/>
            </p:nvCxnSpPr>
            <p:spPr>
              <a:xfrm>
                <a:off x="6718300" y="1400175"/>
                <a:ext cx="387350" cy="0"/>
              </a:xfrm>
              <a:prstGeom prst="line">
                <a:avLst/>
              </a:prstGeom>
              <a:ln w="12700">
                <a:solidFill>
                  <a:srgbClr val="527FFF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512ACD-9A3A-4C8E-8C79-DFFDE60C9BA8}"/>
                </a:ext>
              </a:extLst>
            </p:cNvPr>
            <p:cNvGrpSpPr/>
            <p:nvPr/>
          </p:nvGrpSpPr>
          <p:grpSpPr>
            <a:xfrm>
              <a:off x="7328033" y="1098207"/>
              <a:ext cx="919288" cy="920788"/>
              <a:chOff x="7288977" y="1037841"/>
              <a:chExt cx="972063" cy="97364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3DAFB6-70F6-450E-97C4-E9C10ED67933}"/>
                  </a:ext>
                </a:extLst>
              </p:cNvPr>
              <p:cNvSpPr/>
              <p:nvPr/>
            </p:nvSpPr>
            <p:spPr>
              <a:xfrm>
                <a:off x="7423150" y="1171381"/>
                <a:ext cx="708158" cy="70815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40" tIns="195072" rIns="243840" bIns="195072" rtlCol="0" anchor="ctr"/>
              <a:lstStyle/>
              <a:p>
                <a:pPr algn="ctr"/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6BFE63-EE4C-4E14-8FF5-594D5D866416}"/>
                  </a:ext>
                </a:extLst>
              </p:cNvPr>
              <p:cNvSpPr/>
              <p:nvPr/>
            </p:nvSpPr>
            <p:spPr>
              <a:xfrm>
                <a:off x="7562820" y="1311051"/>
                <a:ext cx="428819" cy="428819"/>
              </a:xfrm>
              <a:prstGeom prst="rect">
                <a:avLst/>
              </a:prstGeom>
              <a:noFill/>
              <a:ln w="12700">
                <a:solidFill>
                  <a:srgbClr val="527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40" tIns="195072" rIns="243840" bIns="195072" rtlCol="0" anchor="ctr"/>
              <a:lstStyle/>
              <a:p>
                <a:pPr algn="ctr"/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3F3DDCD-A3F9-46DC-946F-5EF518C4EF59}"/>
                  </a:ext>
                </a:extLst>
              </p:cNvPr>
              <p:cNvGrpSpPr/>
              <p:nvPr/>
            </p:nvGrpSpPr>
            <p:grpSpPr>
              <a:xfrm>
                <a:off x="7562820" y="1037841"/>
                <a:ext cx="428819" cy="133540"/>
                <a:chOff x="7562820" y="1037841"/>
                <a:chExt cx="428819" cy="13354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E1FFD5D-5F0F-4499-813F-CB1ACE4EE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2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90F4984-4E49-4D75-AF41-D3E52377D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723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3C0BFCE-AFD1-4376-8070-73D2F68DC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1639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1CB255F-5F4F-466F-BB3E-0AC67E8D7348}"/>
                  </a:ext>
                </a:extLst>
              </p:cNvPr>
              <p:cNvGrpSpPr/>
              <p:nvPr/>
            </p:nvGrpSpPr>
            <p:grpSpPr>
              <a:xfrm>
                <a:off x="7562820" y="1877950"/>
                <a:ext cx="428819" cy="133540"/>
                <a:chOff x="7562820" y="1037841"/>
                <a:chExt cx="428819" cy="13354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5A1C01E-E743-402F-83D7-A98F73CF5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2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F8D973F-4281-4FDB-85E9-1D96FAE0B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723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C67291C-1D4B-493F-A60F-7C1082D79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1639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1D7DAB6-F15C-4BAC-B102-7C067DDA7915}"/>
                  </a:ext>
                </a:extLst>
              </p:cNvPr>
              <p:cNvGrpSpPr/>
              <p:nvPr/>
            </p:nvGrpSpPr>
            <p:grpSpPr>
              <a:xfrm rot="16200000">
                <a:off x="7979860" y="1458690"/>
                <a:ext cx="428819" cy="133540"/>
                <a:chOff x="7562820" y="1037841"/>
                <a:chExt cx="428819" cy="13354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FC79A15-AC8C-4009-9C99-3E09C8198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2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B6DE193-D36E-4883-B896-77A0930BE3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723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5AF0745-0A60-47DD-8C3C-633EB3C2D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1639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20B7D2F-B3F9-4C72-AA6F-087283B23E8D}"/>
                  </a:ext>
                </a:extLst>
              </p:cNvPr>
              <p:cNvGrpSpPr/>
              <p:nvPr/>
            </p:nvGrpSpPr>
            <p:grpSpPr>
              <a:xfrm rot="16200000">
                <a:off x="7141337" y="1458690"/>
                <a:ext cx="428819" cy="133540"/>
                <a:chOff x="7562820" y="1037841"/>
                <a:chExt cx="428819" cy="13354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D9E8F96-B32E-414E-8CB6-230B1860F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2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CBF195-C07F-4FB4-9405-E6089C9B8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7230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3EE8690-7745-4F32-B23F-C916D550D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1639" y="1037841"/>
                  <a:ext cx="0" cy="1335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" name="Graphic 4965">
            <a:extLst>
              <a:ext uri="{FF2B5EF4-FFF2-40B4-BE49-F238E27FC236}">
                <a16:creationId xmlns:a16="http://schemas.microsoft.com/office/drawing/2014/main" id="{443FE269-E721-41CB-8C4E-79293FF885F9}"/>
              </a:ext>
            </a:extLst>
          </p:cNvPr>
          <p:cNvGrpSpPr/>
          <p:nvPr/>
        </p:nvGrpSpPr>
        <p:grpSpPr>
          <a:xfrm>
            <a:off x="5149111" y="1355716"/>
            <a:ext cx="1897423" cy="1897423"/>
            <a:chOff x="-1515169" y="-1333500"/>
            <a:chExt cx="1905000" cy="1905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6F022B-ADAA-4EA3-8F3E-516166DD8E27}"/>
                </a:ext>
              </a:extLst>
            </p:cNvPr>
            <p:cNvSpPr/>
            <p:nvPr/>
          </p:nvSpPr>
          <p:spPr>
            <a:xfrm rot="-10800000">
              <a:off x="-827654" y="-867632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7BF8612-8C67-46A0-9896-417D0079CF07}"/>
                </a:ext>
              </a:extLst>
            </p:cNvPr>
            <p:cNvSpPr/>
            <p:nvPr/>
          </p:nvSpPr>
          <p:spPr>
            <a:xfrm rot="-10800000">
              <a:off x="-684779" y="-1024794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7265B7-B88B-43D1-8503-F4ED09E16913}"/>
                </a:ext>
              </a:extLst>
            </p:cNvPr>
            <p:cNvSpPr/>
            <p:nvPr/>
          </p:nvSpPr>
          <p:spPr>
            <a:xfrm rot="-10800000">
              <a:off x="-1227704" y="-1096232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8256D1-930B-4713-8773-B188D3F38CCF}"/>
                </a:ext>
              </a:extLst>
            </p:cNvPr>
            <p:cNvSpPr/>
            <p:nvPr/>
          </p:nvSpPr>
          <p:spPr>
            <a:xfrm rot="-10800000">
              <a:off x="-569812" y="-785622"/>
              <a:ext cx="73151" cy="73152"/>
            </a:xfrm>
            <a:custGeom>
              <a:avLst/>
              <a:gdLst>
                <a:gd name="connsiteX0" fmla="*/ 0 w 73151"/>
                <a:gd name="connsiteY0" fmla="*/ 0 h 73152"/>
                <a:gd name="connsiteX1" fmla="*/ 73152 w 73151"/>
                <a:gd name="connsiteY1" fmla="*/ 0 h 73152"/>
                <a:gd name="connsiteX2" fmla="*/ 73152 w 73151"/>
                <a:gd name="connsiteY2" fmla="*/ 73152 h 73152"/>
                <a:gd name="connsiteX3" fmla="*/ 0 w 73151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796BDB2-09A5-4382-9ACA-467C2CB7FE4E}"/>
                </a:ext>
              </a:extLst>
            </p:cNvPr>
            <p:cNvSpPr/>
            <p:nvPr/>
          </p:nvSpPr>
          <p:spPr>
            <a:xfrm rot="-10800000">
              <a:off x="-925476" y="-708850"/>
              <a:ext cx="73151" cy="73151"/>
            </a:xfrm>
            <a:custGeom>
              <a:avLst/>
              <a:gdLst>
                <a:gd name="connsiteX0" fmla="*/ 0 w 73151"/>
                <a:gd name="connsiteY0" fmla="*/ 0 h 73151"/>
                <a:gd name="connsiteX1" fmla="*/ 73152 w 73151"/>
                <a:gd name="connsiteY1" fmla="*/ 0 h 73151"/>
                <a:gd name="connsiteX2" fmla="*/ 73152 w 73151"/>
                <a:gd name="connsiteY2" fmla="*/ 73152 h 73151"/>
                <a:gd name="connsiteX3" fmla="*/ 0 w 73151"/>
                <a:gd name="connsiteY3" fmla="*/ 73152 h 7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" h="73151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F78030-3E2B-4162-8CF0-01AF908E5103}"/>
                </a:ext>
              </a:extLst>
            </p:cNvPr>
            <p:cNvSpPr/>
            <p:nvPr/>
          </p:nvSpPr>
          <p:spPr>
            <a:xfrm rot="-10800000">
              <a:off x="-725165" y="-723614"/>
              <a:ext cx="73152" cy="73151"/>
            </a:xfrm>
            <a:custGeom>
              <a:avLst/>
              <a:gdLst>
                <a:gd name="connsiteX0" fmla="*/ 0 w 73152"/>
                <a:gd name="connsiteY0" fmla="*/ 0 h 73151"/>
                <a:gd name="connsiteX1" fmla="*/ 73152 w 73152"/>
                <a:gd name="connsiteY1" fmla="*/ 0 h 73151"/>
                <a:gd name="connsiteX2" fmla="*/ 73152 w 73152"/>
                <a:gd name="connsiteY2" fmla="*/ 73152 h 73151"/>
                <a:gd name="connsiteX3" fmla="*/ 0 w 73152"/>
                <a:gd name="connsiteY3" fmla="*/ 73152 h 7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1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75F6341-C7C8-45DB-9148-DA1851A0CDDC}"/>
                </a:ext>
              </a:extLst>
            </p:cNvPr>
            <p:cNvSpPr/>
            <p:nvPr/>
          </p:nvSpPr>
          <p:spPr>
            <a:xfrm rot="-10800000">
              <a:off x="-949383" y="-470249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C18ACD0-9A7D-4998-8EC2-D28E9FF40C53}"/>
                </a:ext>
              </a:extLst>
            </p:cNvPr>
            <p:cNvSpPr/>
            <p:nvPr/>
          </p:nvSpPr>
          <p:spPr>
            <a:xfrm rot="-10800000">
              <a:off x="-1106546" y="-613124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8F2B66-516E-4D9B-B404-D97C67EE61DF}"/>
                </a:ext>
              </a:extLst>
            </p:cNvPr>
            <p:cNvSpPr/>
            <p:nvPr/>
          </p:nvSpPr>
          <p:spPr>
            <a:xfrm rot="-10800000">
              <a:off x="-1022536" y="-881729"/>
              <a:ext cx="73152" cy="73152"/>
            </a:xfrm>
            <a:custGeom>
              <a:avLst/>
              <a:gdLst>
                <a:gd name="connsiteX0" fmla="*/ 0 w 73152"/>
                <a:gd name="connsiteY0" fmla="*/ 0 h 73152"/>
                <a:gd name="connsiteX1" fmla="*/ 73152 w 73152"/>
                <a:gd name="connsiteY1" fmla="*/ 0 h 73152"/>
                <a:gd name="connsiteX2" fmla="*/ 73152 w 73152"/>
                <a:gd name="connsiteY2" fmla="*/ 73152 h 73152"/>
                <a:gd name="connsiteX3" fmla="*/ 0 w 73152"/>
                <a:gd name="connsiteY3" fmla="*/ 73152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2" h="73152">
                  <a:moveTo>
                    <a:pt x="0" y="0"/>
                  </a:move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noFill/>
            <a:ln w="12700" cap="flat">
              <a:solidFill>
                <a:srgbClr val="527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756267F-5FE3-4CF3-B7DB-0456562B801C}"/>
                </a:ext>
              </a:extLst>
            </p:cNvPr>
            <p:cNvSpPr/>
            <p:nvPr/>
          </p:nvSpPr>
          <p:spPr>
            <a:xfrm>
              <a:off x="-810320" y="-647701"/>
              <a:ext cx="684277" cy="982221"/>
            </a:xfrm>
            <a:custGeom>
              <a:avLst/>
              <a:gdLst>
                <a:gd name="connsiteX0" fmla="*/ 2 w 684277"/>
                <a:gd name="connsiteY0" fmla="*/ 955168 h 982221"/>
                <a:gd name="connsiteX1" fmla="*/ 2 w 684277"/>
                <a:gd name="connsiteY1" fmla="*/ 26672 h 982221"/>
                <a:gd name="connsiteX2" fmla="*/ 26860 w 684277"/>
                <a:gd name="connsiteY2" fmla="*/ 0 h 982221"/>
                <a:gd name="connsiteX3" fmla="*/ 27053 w 684277"/>
                <a:gd name="connsiteY3" fmla="*/ 2 h 982221"/>
                <a:gd name="connsiteX4" fmla="*/ 455678 w 684277"/>
                <a:gd name="connsiteY4" fmla="*/ 1 h 982221"/>
                <a:gd name="connsiteX5" fmla="*/ 684278 w 684277"/>
                <a:gd name="connsiteY5" fmla="*/ 228601 h 982221"/>
                <a:gd name="connsiteX6" fmla="*/ 684278 w 684277"/>
                <a:gd name="connsiteY6" fmla="*/ 955454 h 982221"/>
                <a:gd name="connsiteX7" fmla="*/ 657512 w 684277"/>
                <a:gd name="connsiteY7" fmla="*/ 982219 h 982221"/>
                <a:gd name="connsiteX8" fmla="*/ 27052 w 684277"/>
                <a:gd name="connsiteY8" fmla="*/ 982219 h 982221"/>
                <a:gd name="connsiteX9" fmla="*/ 2 w 684277"/>
                <a:gd name="connsiteY9" fmla="*/ 955743 h 982221"/>
                <a:gd name="connsiteX10" fmla="*/ 2 w 684277"/>
                <a:gd name="connsiteY10" fmla="*/ 955168 h 98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4277" h="982221">
                  <a:moveTo>
                    <a:pt x="2" y="955168"/>
                  </a:moveTo>
                  <a:lnTo>
                    <a:pt x="2" y="26672"/>
                  </a:lnTo>
                  <a:cubicBezTo>
                    <a:pt x="53" y="11890"/>
                    <a:pt x="12078" y="-52"/>
                    <a:pt x="26860" y="0"/>
                  </a:cubicBezTo>
                  <a:cubicBezTo>
                    <a:pt x="26924" y="0"/>
                    <a:pt x="26988" y="1"/>
                    <a:pt x="27053" y="2"/>
                  </a:cubicBezTo>
                  <a:lnTo>
                    <a:pt x="455678" y="1"/>
                  </a:lnTo>
                  <a:lnTo>
                    <a:pt x="684278" y="228601"/>
                  </a:lnTo>
                  <a:lnTo>
                    <a:pt x="684278" y="955454"/>
                  </a:lnTo>
                  <a:cubicBezTo>
                    <a:pt x="684278" y="970236"/>
                    <a:pt x="672294" y="982219"/>
                    <a:pt x="657512" y="982219"/>
                  </a:cubicBezTo>
                  <a:lnTo>
                    <a:pt x="27052" y="982219"/>
                  </a:lnTo>
                  <a:cubicBezTo>
                    <a:pt x="12271" y="982378"/>
                    <a:pt x="160" y="970524"/>
                    <a:pt x="2" y="955743"/>
                  </a:cubicBezTo>
                  <a:cubicBezTo>
                    <a:pt x="-1" y="955551"/>
                    <a:pt x="-1" y="955360"/>
                    <a:pt x="2" y="955168"/>
                  </a:cubicBez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93BF4FD-3CFE-4935-A44A-5EA1879A2610}"/>
                </a:ext>
              </a:extLst>
            </p:cNvPr>
            <p:cNvSpPr/>
            <p:nvPr/>
          </p:nvSpPr>
          <p:spPr>
            <a:xfrm>
              <a:off x="-354452" y="-647795"/>
              <a:ext cx="228409" cy="228409"/>
            </a:xfrm>
            <a:custGeom>
              <a:avLst/>
              <a:gdLst>
                <a:gd name="connsiteX0" fmla="*/ 0 w 228409"/>
                <a:gd name="connsiteY0" fmla="*/ 228410 h 228409"/>
                <a:gd name="connsiteX1" fmla="*/ 228409 w 228409"/>
                <a:gd name="connsiteY1" fmla="*/ 228410 h 228409"/>
                <a:gd name="connsiteX2" fmla="*/ 0 w 228409"/>
                <a:gd name="connsiteY2" fmla="*/ 0 h 228409"/>
                <a:gd name="connsiteX3" fmla="*/ 0 w 228409"/>
                <a:gd name="connsiteY3" fmla="*/ 228410 h 22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09" h="228409">
                  <a:moveTo>
                    <a:pt x="0" y="228410"/>
                  </a:moveTo>
                  <a:lnTo>
                    <a:pt x="228409" y="228410"/>
                  </a:lnTo>
                  <a:lnTo>
                    <a:pt x="0" y="0"/>
                  </a:lnTo>
                  <a:lnTo>
                    <a:pt x="0" y="228410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F0B6375-46C8-4550-9A3E-6BECEC6D6575}"/>
                </a:ext>
              </a:extLst>
            </p:cNvPr>
            <p:cNvSpPr/>
            <p:nvPr/>
          </p:nvSpPr>
          <p:spPr>
            <a:xfrm>
              <a:off x="-510948" y="-101250"/>
              <a:ext cx="284702" cy="9525"/>
            </a:xfrm>
            <a:custGeom>
              <a:avLst/>
              <a:gdLst>
                <a:gd name="connsiteX0" fmla="*/ 0 w 284702"/>
                <a:gd name="connsiteY0" fmla="*/ 0 h 9525"/>
                <a:gd name="connsiteX1" fmla="*/ 284702 w 2847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02" h="9525">
                  <a:moveTo>
                    <a:pt x="0" y="0"/>
                  </a:moveTo>
                  <a:lnTo>
                    <a:pt x="284702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7F99EF-B7E4-457C-AACC-9C4BE89E8D28}"/>
                </a:ext>
              </a:extLst>
            </p:cNvPr>
            <p:cNvSpPr/>
            <p:nvPr/>
          </p:nvSpPr>
          <p:spPr>
            <a:xfrm>
              <a:off x="-510948" y="166401"/>
              <a:ext cx="284702" cy="9525"/>
            </a:xfrm>
            <a:custGeom>
              <a:avLst/>
              <a:gdLst>
                <a:gd name="connsiteX0" fmla="*/ 0 w 284702"/>
                <a:gd name="connsiteY0" fmla="*/ 0 h 9525"/>
                <a:gd name="connsiteX1" fmla="*/ 284702 w 2847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02" h="9525">
                  <a:moveTo>
                    <a:pt x="0" y="0"/>
                  </a:moveTo>
                  <a:lnTo>
                    <a:pt x="284702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3019B34-7233-4A3D-9F20-B18F6471DD88}"/>
                </a:ext>
              </a:extLst>
            </p:cNvPr>
            <p:cNvSpPr/>
            <p:nvPr/>
          </p:nvSpPr>
          <p:spPr>
            <a:xfrm>
              <a:off x="-510948" y="-229838"/>
              <a:ext cx="284702" cy="9525"/>
            </a:xfrm>
            <a:custGeom>
              <a:avLst/>
              <a:gdLst>
                <a:gd name="connsiteX0" fmla="*/ 0 w 284702"/>
                <a:gd name="connsiteY0" fmla="*/ 0 h 9525"/>
                <a:gd name="connsiteX1" fmla="*/ 284702 w 2847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02" h="9525">
                  <a:moveTo>
                    <a:pt x="0" y="0"/>
                  </a:moveTo>
                  <a:lnTo>
                    <a:pt x="284702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08F3B44-E93E-408B-93F4-E0F49BE9FC26}"/>
                </a:ext>
              </a:extLst>
            </p:cNvPr>
            <p:cNvSpPr/>
            <p:nvPr/>
          </p:nvSpPr>
          <p:spPr>
            <a:xfrm>
              <a:off x="-510948" y="37814"/>
              <a:ext cx="284702" cy="9525"/>
            </a:xfrm>
            <a:custGeom>
              <a:avLst/>
              <a:gdLst>
                <a:gd name="connsiteX0" fmla="*/ 0 w 284702"/>
                <a:gd name="connsiteY0" fmla="*/ 0 h 9525"/>
                <a:gd name="connsiteX1" fmla="*/ 284702 w 2847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702" h="9525">
                  <a:moveTo>
                    <a:pt x="0" y="0"/>
                  </a:moveTo>
                  <a:lnTo>
                    <a:pt x="284702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269C80-63AB-4981-B43B-8957012BF1FF}"/>
                </a:ext>
              </a:extLst>
            </p:cNvPr>
            <p:cNvSpPr/>
            <p:nvPr/>
          </p:nvSpPr>
          <p:spPr>
            <a:xfrm>
              <a:off x="-510948" y="-368998"/>
              <a:ext cx="93154" cy="9525"/>
            </a:xfrm>
            <a:custGeom>
              <a:avLst/>
              <a:gdLst>
                <a:gd name="connsiteX0" fmla="*/ 0 w 93154"/>
                <a:gd name="connsiteY0" fmla="*/ 0 h 9525"/>
                <a:gd name="connsiteX1" fmla="*/ 93154 w 931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54" h="9525">
                  <a:moveTo>
                    <a:pt x="0" y="0"/>
                  </a:moveTo>
                  <a:lnTo>
                    <a:pt x="93154" y="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43AAFBD-C27F-41AF-8AD3-371FE36B17A8}"/>
                </a:ext>
              </a:extLst>
            </p:cNvPr>
            <p:cNvSpPr/>
            <p:nvPr/>
          </p:nvSpPr>
          <p:spPr>
            <a:xfrm>
              <a:off x="-712687" y="-419385"/>
              <a:ext cx="148875" cy="105822"/>
            </a:xfrm>
            <a:custGeom>
              <a:avLst/>
              <a:gdLst>
                <a:gd name="connsiteX0" fmla="*/ 0 w 148875"/>
                <a:gd name="connsiteY0" fmla="*/ 62865 h 105822"/>
                <a:gd name="connsiteX1" fmla="*/ 42958 w 148875"/>
                <a:gd name="connsiteY1" fmla="*/ 105823 h 105822"/>
                <a:gd name="connsiteX2" fmla="*/ 148876 w 148875"/>
                <a:gd name="connsiteY2" fmla="*/ 0 h 1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75" h="105822">
                  <a:moveTo>
                    <a:pt x="0" y="62865"/>
                  </a:moveTo>
                  <a:lnTo>
                    <a:pt x="42958" y="105823"/>
                  </a:lnTo>
                  <a:lnTo>
                    <a:pt x="148876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08C1117-4390-446F-8FD5-E7910220BD5F}"/>
                </a:ext>
              </a:extLst>
            </p:cNvPr>
            <p:cNvSpPr/>
            <p:nvPr/>
          </p:nvSpPr>
          <p:spPr>
            <a:xfrm>
              <a:off x="-712687" y="109251"/>
              <a:ext cx="148875" cy="105822"/>
            </a:xfrm>
            <a:custGeom>
              <a:avLst/>
              <a:gdLst>
                <a:gd name="connsiteX0" fmla="*/ 0 w 148875"/>
                <a:gd name="connsiteY0" fmla="*/ 62865 h 105822"/>
                <a:gd name="connsiteX1" fmla="*/ 42958 w 148875"/>
                <a:gd name="connsiteY1" fmla="*/ 105823 h 105822"/>
                <a:gd name="connsiteX2" fmla="*/ 148876 w 148875"/>
                <a:gd name="connsiteY2" fmla="*/ 0 h 1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75" h="105822">
                  <a:moveTo>
                    <a:pt x="0" y="62865"/>
                  </a:moveTo>
                  <a:lnTo>
                    <a:pt x="42958" y="105823"/>
                  </a:lnTo>
                  <a:lnTo>
                    <a:pt x="148876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1E85A91-F2C7-445A-AFD3-E661322CB4F3}"/>
                </a:ext>
              </a:extLst>
            </p:cNvPr>
            <p:cNvSpPr/>
            <p:nvPr/>
          </p:nvSpPr>
          <p:spPr>
            <a:xfrm>
              <a:off x="-691637" y="-154971"/>
              <a:ext cx="106775" cy="106870"/>
            </a:xfrm>
            <a:custGeom>
              <a:avLst/>
              <a:gdLst>
                <a:gd name="connsiteX0" fmla="*/ 0 w 106775"/>
                <a:gd name="connsiteY0" fmla="*/ 0 h 106870"/>
                <a:gd name="connsiteX1" fmla="*/ 106775 w 106775"/>
                <a:gd name="connsiteY1" fmla="*/ 106870 h 10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775" h="106870">
                  <a:moveTo>
                    <a:pt x="0" y="0"/>
                  </a:moveTo>
                  <a:lnTo>
                    <a:pt x="106775" y="106870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7A53F3-288D-4E00-87CB-A404323E4FBF}"/>
                </a:ext>
              </a:extLst>
            </p:cNvPr>
            <p:cNvSpPr/>
            <p:nvPr/>
          </p:nvSpPr>
          <p:spPr>
            <a:xfrm>
              <a:off x="-691256" y="-154971"/>
              <a:ext cx="106394" cy="107346"/>
            </a:xfrm>
            <a:custGeom>
              <a:avLst/>
              <a:gdLst>
                <a:gd name="connsiteX0" fmla="*/ 106394 w 106394"/>
                <a:gd name="connsiteY0" fmla="*/ 0 h 107346"/>
                <a:gd name="connsiteX1" fmla="*/ 0 w 106394"/>
                <a:gd name="connsiteY1" fmla="*/ 107347 h 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94" h="107346">
                  <a:moveTo>
                    <a:pt x="106394" y="0"/>
                  </a:moveTo>
                  <a:lnTo>
                    <a:pt x="0" y="107347"/>
                  </a:lnTo>
                </a:path>
              </a:pathLst>
            </a:custGeom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</p:grpSp>
      <p:sp>
        <p:nvSpPr>
          <p:cNvPr id="67" name="Content Placeholder 6">
            <a:extLst>
              <a:ext uri="{FF2B5EF4-FFF2-40B4-BE49-F238E27FC236}">
                <a16:creationId xmlns:a16="http://schemas.microsoft.com/office/drawing/2014/main" id="{F8C9CA06-B850-1A4A-AD06-CEACC66183D9}"/>
              </a:ext>
            </a:extLst>
          </p:cNvPr>
          <p:cNvSpPr txBox="1">
            <a:spLocks/>
          </p:cNvSpPr>
          <p:nvPr/>
        </p:nvSpPr>
        <p:spPr>
          <a:xfrm>
            <a:off x="846459" y="4437053"/>
            <a:ext cx="5202303" cy="1510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None/>
              <a:defRPr sz="18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mazon Ember" panose="020B0603020204020204" pitchFamily="34" charset="0"/>
              <a:buNone/>
              <a:defRPr sz="18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None/>
              <a:defRPr sz="18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" panose="020B0603020204020204" pitchFamily="34" charset="0"/>
              <a:buNone/>
              <a:defRPr sz="18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predictor </a:t>
            </a:r>
            <a:r>
              <a:rPr lang="en-US" sz="1600" dirty="0">
                <a:solidFill>
                  <a:srgbClr val="D2CD86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model</a:t>
            </a:r>
            <a:r>
              <a:rPr lang="en-US" sz="1600" dirty="0" err="1">
                <a:solidFill>
                  <a:srgbClr val="D2CD86"/>
                </a:solidFill>
              </a:rPr>
              <a:t>.</a:t>
            </a:r>
            <a:r>
              <a:rPr lang="en-US" sz="1600" dirty="0" err="1"/>
              <a:t>deploy</a:t>
            </a:r>
            <a:r>
              <a:rPr lang="en-US" sz="1600" dirty="0">
                <a:solidFill>
                  <a:srgbClr val="D2CD86"/>
                </a:solidFill>
              </a:rPr>
              <a:t>(</a:t>
            </a:r>
          </a:p>
          <a:p>
            <a:r>
              <a:rPr lang="en-US" sz="1600" dirty="0">
                <a:solidFill>
                  <a:srgbClr val="D2CD86"/>
                </a:solidFill>
              </a:rPr>
              <a:t>      </a:t>
            </a:r>
            <a:r>
              <a:rPr lang="en-US" sz="1600" dirty="0" err="1"/>
              <a:t>initial_instance_count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D2CD86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A800"/>
                </a:solidFill>
              </a:rPr>
              <a:t>1</a:t>
            </a:r>
            <a:r>
              <a:rPr lang="en-US" sz="1600" dirty="0">
                <a:solidFill>
                  <a:srgbClr val="D2CD86"/>
                </a:solidFill>
              </a:rPr>
              <a:t>,</a:t>
            </a:r>
            <a:r>
              <a:rPr lang="en-US" sz="1600" dirty="0"/>
              <a:t> 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instance_type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D2CD86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C4C4"/>
                </a:solidFill>
              </a:rPr>
              <a:t>'ml.c5.4xlarge'</a:t>
            </a:r>
            <a:r>
              <a:rPr lang="en-US" sz="1600" dirty="0">
                <a:solidFill>
                  <a:srgbClr val="D2CD86"/>
                </a:solidFill>
              </a:rPr>
              <a:t>)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prediction </a:t>
            </a:r>
            <a:r>
              <a:rPr lang="en-US" sz="1600" dirty="0">
                <a:solidFill>
                  <a:srgbClr val="D2CD86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predictor</a:t>
            </a:r>
            <a:r>
              <a:rPr lang="en-US" sz="1600" dirty="0" err="1">
                <a:solidFill>
                  <a:srgbClr val="D2CD86"/>
                </a:solidFill>
              </a:rPr>
              <a:t>.</a:t>
            </a:r>
            <a:r>
              <a:rPr lang="en-US" sz="1600" dirty="0" err="1"/>
              <a:t>predict</a:t>
            </a:r>
            <a:r>
              <a:rPr lang="en-US" sz="1600" dirty="0">
                <a:solidFill>
                  <a:srgbClr val="D2CD86"/>
                </a:solidFill>
              </a:rPr>
              <a:t>(</a:t>
            </a:r>
            <a:r>
              <a:rPr lang="en-US" sz="1600" dirty="0" err="1"/>
              <a:t>x_test</a:t>
            </a:r>
            <a:r>
              <a:rPr lang="en-US" sz="1600" dirty="0">
                <a:solidFill>
                  <a:srgbClr val="D2CD86"/>
                </a:solidFill>
              </a:rPr>
              <a:t>)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1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3EA3-EB81-8842-AE3B-5E5D5F45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5671"/>
            <a:ext cx="11582400" cy="723899"/>
          </a:xfrm>
        </p:spPr>
        <p:txBody>
          <a:bodyPr/>
          <a:lstStyle/>
          <a:p>
            <a:r>
              <a:rPr lang="en-US" dirty="0"/>
              <a:t>How to choose your Deployment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AC9FF-7B7F-F44B-AC3F-67A7E0724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decision tree</a:t>
            </a:r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1429761-6FA0-406B-817A-4697FF67ECA6}"/>
              </a:ext>
            </a:extLst>
          </p:cNvPr>
          <p:cNvSpPr/>
          <p:nvPr/>
        </p:nvSpPr>
        <p:spPr>
          <a:xfrm>
            <a:off x="37870" y="1253495"/>
            <a:ext cx="2240280" cy="1341120"/>
          </a:xfrm>
          <a:prstGeom prst="diamond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Live Predictions?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2641DE-9F97-A84D-B4EC-8D35E3AE3E3B}"/>
              </a:ext>
            </a:extLst>
          </p:cNvPr>
          <p:cNvGrpSpPr/>
          <p:nvPr/>
        </p:nvGrpSpPr>
        <p:grpSpPr>
          <a:xfrm>
            <a:off x="8472288" y="1276151"/>
            <a:ext cx="1578498" cy="883866"/>
            <a:chOff x="7165819" y="1478652"/>
            <a:chExt cx="1732972" cy="1186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58999BB-C24E-4AA3-86A0-E5CC8B632AC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5882" y="1478652"/>
              <a:ext cx="592845" cy="7249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10B26-4FB1-4BC7-91E2-5EEE2FE6B04D}"/>
                </a:ext>
              </a:extLst>
            </p:cNvPr>
            <p:cNvSpPr txBox="1"/>
            <p:nvPr/>
          </p:nvSpPr>
          <p:spPr>
            <a:xfrm>
              <a:off x="7165819" y="2203652"/>
              <a:ext cx="173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US" sz="1200" dirty="0"/>
                <a:t>SageMaker Serverless Inference</a:t>
              </a:r>
            </a:p>
          </p:txBody>
        </p:sp>
      </p:grpSp>
      <p:sp>
        <p:nvSpPr>
          <p:cNvPr id="12" name="Diamond 11">
            <a:extLst>
              <a:ext uri="{FF2B5EF4-FFF2-40B4-BE49-F238E27FC236}">
                <a16:creationId xmlns:a16="http://schemas.microsoft.com/office/drawing/2014/main" id="{8D22C4F8-D8CD-4069-A315-9C0863479CED}"/>
              </a:ext>
            </a:extLst>
          </p:cNvPr>
          <p:cNvSpPr/>
          <p:nvPr/>
        </p:nvSpPr>
        <p:spPr>
          <a:xfrm>
            <a:off x="597938" y="3404743"/>
            <a:ext cx="2240280" cy="1341120"/>
          </a:xfrm>
          <a:prstGeom prst="diamond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Multiple models/ containers?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D9F96A1A-5BE6-4310-B5D5-895BFFB79E79}"/>
              </a:ext>
            </a:extLst>
          </p:cNvPr>
          <p:cNvSpPr/>
          <p:nvPr/>
        </p:nvSpPr>
        <p:spPr>
          <a:xfrm>
            <a:off x="2310536" y="4428915"/>
            <a:ext cx="2240280" cy="1341120"/>
          </a:xfrm>
          <a:prstGeom prst="diamond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ML framework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8B98EF-039F-B945-AA07-490C7CB13D43}"/>
              </a:ext>
            </a:extLst>
          </p:cNvPr>
          <p:cNvGrpSpPr/>
          <p:nvPr/>
        </p:nvGrpSpPr>
        <p:grpSpPr>
          <a:xfrm>
            <a:off x="7464054" y="2351427"/>
            <a:ext cx="1732972" cy="1232225"/>
            <a:chOff x="5129776" y="2647061"/>
            <a:chExt cx="1732972" cy="123222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6486CE8-6FB1-43FB-8BF0-5020E324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1" y="2647061"/>
              <a:ext cx="766998" cy="76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D167D-3402-40B0-B93C-B68186483C05}"/>
                </a:ext>
              </a:extLst>
            </p:cNvPr>
            <p:cNvSpPr txBox="1"/>
            <p:nvPr/>
          </p:nvSpPr>
          <p:spPr>
            <a:xfrm>
              <a:off x="5129776" y="3417621"/>
              <a:ext cx="173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US" sz="1200" dirty="0"/>
                <a:t>SageMaker</a:t>
              </a:r>
              <a:br>
                <a:rPr lang="en-US" sz="1200" dirty="0"/>
              </a:br>
              <a:r>
                <a:rPr lang="en-US" sz="1200" dirty="0"/>
                <a:t>async inference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34232B-B466-784A-87E5-61E108251B30}"/>
              </a:ext>
            </a:extLst>
          </p:cNvPr>
          <p:cNvGrpSpPr/>
          <p:nvPr/>
        </p:nvGrpSpPr>
        <p:grpSpPr>
          <a:xfrm>
            <a:off x="6249260" y="3414059"/>
            <a:ext cx="1732972" cy="1318531"/>
            <a:chOff x="6249260" y="3414059"/>
            <a:chExt cx="1732972" cy="131853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EBFA129-3C87-4AFC-9302-F518642CB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2247" y="3414059"/>
              <a:ext cx="766998" cy="7669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AA9A77-868D-43D2-8F74-5075A74075AB}"/>
                </a:ext>
              </a:extLst>
            </p:cNvPr>
            <p:cNvSpPr txBox="1"/>
            <p:nvPr/>
          </p:nvSpPr>
          <p:spPr>
            <a:xfrm>
              <a:off x="6249260" y="4270925"/>
              <a:ext cx="173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US" sz="1200" dirty="0"/>
                <a:t>SageMaker</a:t>
              </a:r>
              <a:br>
                <a:rPr lang="en-US" sz="1200" dirty="0"/>
              </a:br>
              <a:r>
                <a:rPr lang="en-US" sz="1200" dirty="0"/>
                <a:t>endpoint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1E1525-6F12-7549-8F30-17928D457F94}"/>
              </a:ext>
            </a:extLst>
          </p:cNvPr>
          <p:cNvGrpSpPr/>
          <p:nvPr/>
        </p:nvGrpSpPr>
        <p:grpSpPr>
          <a:xfrm>
            <a:off x="5363880" y="4362364"/>
            <a:ext cx="1204560" cy="1470198"/>
            <a:chOff x="5363880" y="4362364"/>
            <a:chExt cx="1204560" cy="147019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2241837-DAA2-4EDE-9D21-979E7DD46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1" y="4362364"/>
              <a:ext cx="766998" cy="76699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FBC724-368F-45C9-9ABB-C67AA7E7DA3C}"/>
                </a:ext>
              </a:extLst>
            </p:cNvPr>
            <p:cNvSpPr txBox="1"/>
            <p:nvPr/>
          </p:nvSpPr>
          <p:spPr>
            <a:xfrm>
              <a:off x="5363880" y="5186231"/>
              <a:ext cx="120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US" sz="1200" dirty="0"/>
                <a:t>SageMaker</a:t>
              </a:r>
              <a:br>
                <a:rPr lang="en-US" sz="1200" dirty="0"/>
              </a:br>
              <a:r>
                <a:rPr lang="en-US" sz="1200" dirty="0"/>
                <a:t>multi-model endpoint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9857C7-D4D8-814E-B0BC-ACF2ADB51742}"/>
              </a:ext>
            </a:extLst>
          </p:cNvPr>
          <p:cNvGrpSpPr/>
          <p:nvPr/>
        </p:nvGrpSpPr>
        <p:grpSpPr>
          <a:xfrm>
            <a:off x="6107712" y="5225666"/>
            <a:ext cx="2015208" cy="1461581"/>
            <a:chOff x="6107712" y="5225666"/>
            <a:chExt cx="2015208" cy="146158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057C6CD5-C1B6-45B1-83EA-55C2A0CC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31817" y="5225666"/>
              <a:ext cx="766998" cy="7669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C4F1B8-5D0C-4C3D-8912-C599A6C12402}"/>
                </a:ext>
              </a:extLst>
            </p:cNvPr>
            <p:cNvSpPr txBox="1"/>
            <p:nvPr/>
          </p:nvSpPr>
          <p:spPr>
            <a:xfrm>
              <a:off x="6107712" y="6040916"/>
              <a:ext cx="2015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SageMaker</a:t>
              </a:r>
              <a:br>
                <a:rPr lang="en-US" sz="1200" dirty="0"/>
              </a:br>
              <a:r>
                <a:rPr lang="en-US" sz="1200" dirty="0"/>
                <a:t>multi-container </a:t>
              </a:r>
            </a:p>
            <a:p>
              <a:pPr algn="ctr"/>
              <a:r>
                <a:rPr lang="en-US" sz="1200" dirty="0"/>
                <a:t>endpoint</a:t>
              </a:r>
            </a:p>
          </p:txBody>
        </p:sp>
      </p:grpSp>
      <p:sp>
        <p:nvSpPr>
          <p:cNvPr id="25" name="Diamond 24">
            <a:extLst>
              <a:ext uri="{FF2B5EF4-FFF2-40B4-BE49-F238E27FC236}">
                <a16:creationId xmlns:a16="http://schemas.microsoft.com/office/drawing/2014/main" id="{9F367DBB-1BD0-43C6-AA18-0CF378A86859}"/>
              </a:ext>
            </a:extLst>
          </p:cNvPr>
          <p:cNvSpPr/>
          <p:nvPr/>
        </p:nvSpPr>
        <p:spPr>
          <a:xfrm>
            <a:off x="9891849" y="2308508"/>
            <a:ext cx="2233232" cy="1341120"/>
          </a:xfrm>
          <a:prstGeom prst="diamond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Fluctuating traffic?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A303DE0-7C57-42EE-A38C-D10A34352B6E}"/>
              </a:ext>
            </a:extLst>
          </p:cNvPr>
          <p:cNvSpPr/>
          <p:nvPr/>
        </p:nvSpPr>
        <p:spPr>
          <a:xfrm>
            <a:off x="8420679" y="4035182"/>
            <a:ext cx="1438515" cy="654364"/>
          </a:xfrm>
          <a:prstGeom prst="round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 testing to right-size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F0D90DE-9FE6-4474-8F00-9217330DA2C0}"/>
              </a:ext>
            </a:extLst>
          </p:cNvPr>
          <p:cNvSpPr/>
          <p:nvPr/>
        </p:nvSpPr>
        <p:spPr>
          <a:xfrm>
            <a:off x="10292731" y="4954801"/>
            <a:ext cx="1438515" cy="654364"/>
          </a:xfrm>
          <a:prstGeom prst="round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Auto-scaling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B084B2-331C-F546-B94B-5C6F92411635}"/>
              </a:ext>
            </a:extLst>
          </p:cNvPr>
          <p:cNvGrpSpPr/>
          <p:nvPr/>
        </p:nvGrpSpPr>
        <p:grpSpPr>
          <a:xfrm>
            <a:off x="8683936" y="2697306"/>
            <a:ext cx="635407" cy="1337873"/>
            <a:chOff x="6568440" y="3113587"/>
            <a:chExt cx="2286000" cy="75143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5DC4CC-F524-4673-B0D9-E63BD9A50D7A}"/>
                </a:ext>
              </a:extLst>
            </p:cNvPr>
            <p:cNvCxnSpPr/>
            <p:nvPr/>
          </p:nvCxnSpPr>
          <p:spPr>
            <a:xfrm>
              <a:off x="8854440" y="3117191"/>
              <a:ext cx="0" cy="74783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C7C4FC2-6237-400D-AD90-13AB742B2973}"/>
                </a:ext>
              </a:extLst>
            </p:cNvPr>
            <p:cNvCxnSpPr/>
            <p:nvPr/>
          </p:nvCxnSpPr>
          <p:spPr>
            <a:xfrm flipH="1">
              <a:off x="6568440" y="3113587"/>
              <a:ext cx="22860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654078-BFA8-E549-A8CE-0C6CD28DCAB8}"/>
              </a:ext>
            </a:extLst>
          </p:cNvPr>
          <p:cNvGrpSpPr/>
          <p:nvPr/>
        </p:nvGrpSpPr>
        <p:grpSpPr>
          <a:xfrm>
            <a:off x="6568440" y="4831066"/>
            <a:ext cx="2100999" cy="1068239"/>
            <a:chOff x="6568440" y="4831066"/>
            <a:chExt cx="2100999" cy="1068239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8B3E945-C8BD-4A79-85A9-EEBBA866D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9438" y="4831066"/>
              <a:ext cx="0" cy="1068239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D0CC9F4-446B-4FF0-8309-9364820A2D30}"/>
                </a:ext>
              </a:extLst>
            </p:cNvPr>
            <p:cNvCxnSpPr/>
            <p:nvPr/>
          </p:nvCxnSpPr>
          <p:spPr>
            <a:xfrm flipH="1">
              <a:off x="7731889" y="5899305"/>
              <a:ext cx="937549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4C8D79-8BE4-4AF1-805D-27A090F3A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8440" y="4999245"/>
              <a:ext cx="2100999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5DDF88-7E2D-1743-9B25-A0D38314B800}"/>
              </a:ext>
            </a:extLst>
          </p:cNvPr>
          <p:cNvGrpSpPr/>
          <p:nvPr/>
        </p:nvGrpSpPr>
        <p:grpSpPr>
          <a:xfrm>
            <a:off x="7526893" y="3804465"/>
            <a:ext cx="1579563" cy="230715"/>
            <a:chOff x="7633138" y="3649628"/>
            <a:chExt cx="829692" cy="21178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FE67A4-C21C-4B25-82C0-188028D53E26}"/>
                </a:ext>
              </a:extLst>
            </p:cNvPr>
            <p:cNvCxnSpPr>
              <a:cxnSpLocks/>
            </p:cNvCxnSpPr>
            <p:nvPr/>
          </p:nvCxnSpPr>
          <p:spPr>
            <a:xfrm>
              <a:off x="8462830" y="3649628"/>
              <a:ext cx="0" cy="211789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8F170E1-FE3F-40C7-A097-68CC7DDCD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3138" y="3649628"/>
              <a:ext cx="829692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2F03DB-0EE0-BC4E-B129-2465CC1E1696}"/>
              </a:ext>
            </a:extLst>
          </p:cNvPr>
          <p:cNvGrpSpPr/>
          <p:nvPr/>
        </p:nvGrpSpPr>
        <p:grpSpPr>
          <a:xfrm>
            <a:off x="9605596" y="2983484"/>
            <a:ext cx="253598" cy="1051698"/>
            <a:chOff x="9167149" y="2974694"/>
            <a:chExt cx="253598" cy="105169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AC14E51-4806-4FB8-8452-823434CCD5F7}"/>
                </a:ext>
              </a:extLst>
            </p:cNvPr>
            <p:cNvCxnSpPr/>
            <p:nvPr/>
          </p:nvCxnSpPr>
          <p:spPr>
            <a:xfrm>
              <a:off x="9167149" y="2974694"/>
              <a:ext cx="253598" cy="0"/>
            </a:xfrm>
            <a:prstGeom prst="straightConnector1">
              <a:avLst/>
            </a:prstGeom>
            <a:ln w="12700" cap="rnd">
              <a:solidFill>
                <a:schemeClr val="accent3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1C13A71-E738-42AE-B383-4E9ED6A8514C}"/>
                </a:ext>
              </a:extLst>
            </p:cNvPr>
            <p:cNvCxnSpPr/>
            <p:nvPr/>
          </p:nvCxnSpPr>
          <p:spPr>
            <a:xfrm>
              <a:off x="9167149" y="2974694"/>
              <a:ext cx="0" cy="1051698"/>
            </a:xfrm>
            <a:prstGeom prst="line">
              <a:avLst/>
            </a:prstGeom>
            <a:ln w="12700" cap="rnd">
              <a:solidFill>
                <a:schemeClr val="accent3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7F208C-DEFC-7244-93EB-BA5F8B4BF2AC}"/>
              </a:ext>
            </a:extLst>
          </p:cNvPr>
          <p:cNvGrpSpPr/>
          <p:nvPr/>
        </p:nvGrpSpPr>
        <p:grpSpPr>
          <a:xfrm>
            <a:off x="7065139" y="2556970"/>
            <a:ext cx="813064" cy="276999"/>
            <a:chOff x="4550816" y="2980622"/>
            <a:chExt cx="813064" cy="27699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0710C0-9884-4C3A-A303-E34993CF4897}"/>
                </a:ext>
              </a:extLst>
            </p:cNvPr>
            <p:cNvCxnSpPr>
              <a:cxnSpLocks/>
            </p:cNvCxnSpPr>
            <p:nvPr/>
          </p:nvCxnSpPr>
          <p:spPr>
            <a:xfrm>
              <a:off x="4550816" y="3115687"/>
              <a:ext cx="813064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4051C8-0044-456A-8F7A-61513E1E2FFA}"/>
                </a:ext>
              </a:extLst>
            </p:cNvPr>
            <p:cNvSpPr txBox="1"/>
            <p:nvPr/>
          </p:nvSpPr>
          <p:spPr>
            <a:xfrm>
              <a:off x="4735484" y="2980622"/>
              <a:ext cx="43334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D1CF2F-E39E-5E49-A495-BC487355A4CF}"/>
              </a:ext>
            </a:extLst>
          </p:cNvPr>
          <p:cNvGrpSpPr/>
          <p:nvPr/>
        </p:nvGrpSpPr>
        <p:grpSpPr>
          <a:xfrm>
            <a:off x="2852802" y="3938211"/>
            <a:ext cx="3715638" cy="276999"/>
            <a:chOff x="2852802" y="3938211"/>
            <a:chExt cx="3715638" cy="27699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64B554-926E-4463-A2E5-E8A7735963E3}"/>
                </a:ext>
              </a:extLst>
            </p:cNvPr>
            <p:cNvCxnSpPr>
              <a:cxnSpLocks/>
            </p:cNvCxnSpPr>
            <p:nvPr/>
          </p:nvCxnSpPr>
          <p:spPr>
            <a:xfrm>
              <a:off x="2852802" y="4078042"/>
              <a:ext cx="3715638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12FB93-A4A1-4713-98C8-1C383564443B}"/>
                </a:ext>
              </a:extLst>
            </p:cNvPr>
            <p:cNvSpPr txBox="1"/>
            <p:nvPr/>
          </p:nvSpPr>
          <p:spPr>
            <a:xfrm>
              <a:off x="3857200" y="3938211"/>
              <a:ext cx="43334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4FA55D-A2F3-264E-960E-71BEDADAB47F}"/>
              </a:ext>
            </a:extLst>
          </p:cNvPr>
          <p:cNvGrpSpPr/>
          <p:nvPr/>
        </p:nvGrpSpPr>
        <p:grpSpPr>
          <a:xfrm>
            <a:off x="3995802" y="4629308"/>
            <a:ext cx="1368078" cy="276999"/>
            <a:chOff x="3995802" y="4629308"/>
            <a:chExt cx="1368078" cy="27699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A3D3BF-E435-4590-AA92-DC4D25A645E0}"/>
                </a:ext>
              </a:extLst>
            </p:cNvPr>
            <p:cNvCxnSpPr>
              <a:cxnSpLocks/>
            </p:cNvCxnSpPr>
            <p:nvPr/>
          </p:nvCxnSpPr>
          <p:spPr>
            <a:xfrm>
              <a:off x="3995802" y="4767808"/>
              <a:ext cx="1368078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F9AF8A-9966-4321-8436-24864433AF9E}"/>
                </a:ext>
              </a:extLst>
            </p:cNvPr>
            <p:cNvSpPr txBox="1"/>
            <p:nvPr/>
          </p:nvSpPr>
          <p:spPr>
            <a:xfrm>
              <a:off x="4747977" y="4629308"/>
              <a:ext cx="43334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666973-350B-0740-B784-FA522A2B452A}"/>
              </a:ext>
            </a:extLst>
          </p:cNvPr>
          <p:cNvGrpSpPr/>
          <p:nvPr/>
        </p:nvGrpSpPr>
        <p:grpSpPr>
          <a:xfrm>
            <a:off x="3430676" y="5770035"/>
            <a:ext cx="3137764" cy="348373"/>
            <a:chOff x="3430676" y="5770035"/>
            <a:chExt cx="3137764" cy="34837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21497D-8958-4B8F-B5C3-39C6A2C497CA}"/>
                </a:ext>
              </a:extLst>
            </p:cNvPr>
            <p:cNvCxnSpPr>
              <a:cxnSpLocks/>
            </p:cNvCxnSpPr>
            <p:nvPr/>
          </p:nvCxnSpPr>
          <p:spPr>
            <a:xfrm>
              <a:off x="3441218" y="5992664"/>
              <a:ext cx="3127222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DBD9A4E-0E53-4263-8C8C-E46895EDF9C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3430676" y="5770035"/>
              <a:ext cx="0" cy="222629"/>
            </a:xfrm>
            <a:prstGeom prst="line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EA4DF45-E78B-4797-9796-6314205FF424}"/>
                </a:ext>
              </a:extLst>
            </p:cNvPr>
            <p:cNvSpPr txBox="1"/>
            <p:nvPr/>
          </p:nvSpPr>
          <p:spPr>
            <a:xfrm>
              <a:off x="3760433" y="5841409"/>
              <a:ext cx="2101136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No. Multiple containers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0D286A-F01D-2346-8D3F-F0B7B9429725}"/>
              </a:ext>
            </a:extLst>
          </p:cNvPr>
          <p:cNvGrpSpPr/>
          <p:nvPr/>
        </p:nvGrpSpPr>
        <p:grpSpPr>
          <a:xfrm>
            <a:off x="10825234" y="3658168"/>
            <a:ext cx="433344" cy="1193421"/>
            <a:chOff x="10520846" y="3649628"/>
            <a:chExt cx="433344" cy="1193421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213378E-BAE8-4F85-87B2-7AF501CF3C5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1866" y="3649628"/>
              <a:ext cx="0" cy="1193421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1D398D-F9B9-4DC7-AC0D-EB214484548A}"/>
                </a:ext>
              </a:extLst>
            </p:cNvPr>
            <p:cNvSpPr txBox="1"/>
            <p:nvPr/>
          </p:nvSpPr>
          <p:spPr>
            <a:xfrm>
              <a:off x="10520846" y="4042557"/>
              <a:ext cx="43334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0FC7C26-0337-6E41-879F-F9884C606CD7}"/>
              </a:ext>
            </a:extLst>
          </p:cNvPr>
          <p:cNvGrpSpPr/>
          <p:nvPr/>
        </p:nvGrpSpPr>
        <p:grpSpPr>
          <a:xfrm>
            <a:off x="1973334" y="2029257"/>
            <a:ext cx="2240280" cy="1349508"/>
            <a:chOff x="2310536" y="2439024"/>
            <a:chExt cx="2240280" cy="1349508"/>
          </a:xfrm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BA6EA01-7A85-49B0-9F71-815534E527C9}"/>
                </a:ext>
              </a:extLst>
            </p:cNvPr>
            <p:cNvSpPr/>
            <p:nvPr/>
          </p:nvSpPr>
          <p:spPr>
            <a:xfrm>
              <a:off x="2310536" y="2447412"/>
              <a:ext cx="2240280" cy="1341120"/>
            </a:xfrm>
            <a:prstGeom prst="diamond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Can Tolerate Cold Start?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E31859-9352-9E47-A4DB-AF75681DC4C8}"/>
                </a:ext>
              </a:extLst>
            </p:cNvPr>
            <p:cNvGrpSpPr/>
            <p:nvPr/>
          </p:nvGrpSpPr>
          <p:grpSpPr>
            <a:xfrm>
              <a:off x="2310536" y="2439024"/>
              <a:ext cx="623867" cy="403087"/>
              <a:chOff x="2310536" y="2439024"/>
              <a:chExt cx="623867" cy="40308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7A3172E-A92E-BC43-836D-DFEADA905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536" y="2524256"/>
                <a:ext cx="454635" cy="317855"/>
              </a:xfrm>
              <a:prstGeom prst="straightConnector1">
                <a:avLst/>
              </a:prstGeom>
              <a:ln w="12700" cap="rnd">
                <a:solidFill>
                  <a:schemeClr val="accent1"/>
                </a:solidFill>
                <a:miter lim="800000"/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CA219C-ADBE-4803-8F97-9BAFFD974695}"/>
                  </a:ext>
                </a:extLst>
              </p:cNvPr>
              <p:cNvSpPr txBox="1"/>
              <p:nvPr/>
            </p:nvSpPr>
            <p:spPr>
              <a:xfrm>
                <a:off x="2501059" y="2439024"/>
                <a:ext cx="4333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Yes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730465-0F3F-6A4E-BE34-C2B26AAF7D87}"/>
              </a:ext>
            </a:extLst>
          </p:cNvPr>
          <p:cNvGrpSpPr/>
          <p:nvPr/>
        </p:nvGrpSpPr>
        <p:grpSpPr>
          <a:xfrm>
            <a:off x="2191379" y="4432866"/>
            <a:ext cx="698986" cy="398200"/>
            <a:chOff x="2191379" y="4432866"/>
            <a:chExt cx="698986" cy="39820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35FC99-4468-4F55-8605-84D3EC0DE053}"/>
                </a:ext>
              </a:extLst>
            </p:cNvPr>
            <p:cNvSpPr txBox="1"/>
            <p:nvPr/>
          </p:nvSpPr>
          <p:spPr>
            <a:xfrm>
              <a:off x="2457021" y="4432866"/>
              <a:ext cx="43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Yes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A405025-A95B-C44B-A0B7-60E9900695BB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79" y="4470819"/>
              <a:ext cx="521436" cy="36024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830AE0-05E4-7147-A779-4719432C6A5C}"/>
              </a:ext>
            </a:extLst>
          </p:cNvPr>
          <p:cNvGrpSpPr/>
          <p:nvPr/>
        </p:nvGrpSpPr>
        <p:grpSpPr>
          <a:xfrm rot="219831">
            <a:off x="1965586" y="3082180"/>
            <a:ext cx="657147" cy="503015"/>
            <a:chOff x="2311849" y="3440696"/>
            <a:chExt cx="555598" cy="36376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C5D74D-7F96-41E0-A1B8-2A589876173D}"/>
                </a:ext>
              </a:extLst>
            </p:cNvPr>
            <p:cNvSpPr txBox="1"/>
            <p:nvPr/>
          </p:nvSpPr>
          <p:spPr>
            <a:xfrm>
              <a:off x="2311849" y="3440696"/>
              <a:ext cx="43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542249-3577-E94F-BF42-288831626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672" y="3475931"/>
              <a:ext cx="465775" cy="328534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36A7FC4-A07E-C240-A4F0-67BC7E448EC2}"/>
              </a:ext>
            </a:extLst>
          </p:cNvPr>
          <p:cNvSpPr txBox="1"/>
          <p:nvPr/>
        </p:nvSpPr>
        <p:spPr>
          <a:xfrm>
            <a:off x="1838739" y="-9342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 err="1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2CE5B4B-4136-314C-AE7D-B322AA2AE847}"/>
              </a:ext>
            </a:extLst>
          </p:cNvPr>
          <p:cNvGrpSpPr/>
          <p:nvPr/>
        </p:nvGrpSpPr>
        <p:grpSpPr>
          <a:xfrm>
            <a:off x="5951067" y="1754918"/>
            <a:ext cx="2521221" cy="276999"/>
            <a:chOff x="2852802" y="3980488"/>
            <a:chExt cx="3715638" cy="98338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401FAE4-CF6B-F641-A545-AE59CDF0D16C}"/>
                </a:ext>
              </a:extLst>
            </p:cNvPr>
            <p:cNvCxnSpPr>
              <a:cxnSpLocks/>
            </p:cNvCxnSpPr>
            <p:nvPr/>
          </p:nvCxnSpPr>
          <p:spPr>
            <a:xfrm>
              <a:off x="2852802" y="4078042"/>
              <a:ext cx="3715638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BFBC92-2755-4143-9B30-8C35EED26C19}"/>
                </a:ext>
              </a:extLst>
            </p:cNvPr>
            <p:cNvSpPr txBox="1"/>
            <p:nvPr/>
          </p:nvSpPr>
          <p:spPr>
            <a:xfrm>
              <a:off x="3846394" y="3980488"/>
              <a:ext cx="1728456" cy="98338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FEB931-FD28-6D40-A875-AD68A677C3AA}"/>
              </a:ext>
            </a:extLst>
          </p:cNvPr>
          <p:cNvGrpSpPr/>
          <p:nvPr/>
        </p:nvGrpSpPr>
        <p:grpSpPr>
          <a:xfrm>
            <a:off x="1313869" y="1204514"/>
            <a:ext cx="3252525" cy="276999"/>
            <a:chOff x="2852802" y="4016005"/>
            <a:chExt cx="3715638" cy="121696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1810657-A6B5-484D-9DFA-F0C987D205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2802" y="4078042"/>
              <a:ext cx="3715638" cy="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CF5FDC-B75E-6B4F-BE13-530A03A07926}"/>
                </a:ext>
              </a:extLst>
            </p:cNvPr>
            <p:cNvSpPr txBox="1"/>
            <p:nvPr/>
          </p:nvSpPr>
          <p:spPr>
            <a:xfrm>
              <a:off x="3542079" y="4016005"/>
              <a:ext cx="2201329" cy="12169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 (daily, hourly, weekly)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93BEDE-BCD2-AF41-8CA4-939FE0BC237A}"/>
              </a:ext>
            </a:extLst>
          </p:cNvPr>
          <p:cNvGrpSpPr/>
          <p:nvPr/>
        </p:nvGrpSpPr>
        <p:grpSpPr>
          <a:xfrm>
            <a:off x="4306193" y="1024520"/>
            <a:ext cx="1578498" cy="805023"/>
            <a:chOff x="7165819" y="1494734"/>
            <a:chExt cx="1732972" cy="1080812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B86249CA-4F1D-F049-9891-2ED9601C576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5882" y="1494734"/>
              <a:ext cx="592845" cy="72499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843DE7-AD26-5043-A1A3-1064023B1440}"/>
                </a:ext>
              </a:extLst>
            </p:cNvPr>
            <p:cNvSpPr txBox="1"/>
            <p:nvPr/>
          </p:nvSpPr>
          <p:spPr>
            <a:xfrm>
              <a:off x="7165819" y="2203651"/>
              <a:ext cx="1732972" cy="37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US" sz="1200" dirty="0"/>
                <a:t>Batch Transform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51F8DE1-2292-3142-B28D-5AB82518B30E}"/>
              </a:ext>
            </a:extLst>
          </p:cNvPr>
          <p:cNvGrpSpPr/>
          <p:nvPr/>
        </p:nvGrpSpPr>
        <p:grpSpPr>
          <a:xfrm>
            <a:off x="4213614" y="2026746"/>
            <a:ext cx="2851525" cy="1341120"/>
            <a:chOff x="1699291" y="2447412"/>
            <a:chExt cx="2851525" cy="1341120"/>
          </a:xfrm>
        </p:grpSpPr>
        <p:sp>
          <p:nvSpPr>
            <p:cNvPr id="96" name="Diamond 95">
              <a:extLst>
                <a:ext uri="{FF2B5EF4-FFF2-40B4-BE49-F238E27FC236}">
                  <a16:creationId xmlns:a16="http://schemas.microsoft.com/office/drawing/2014/main" id="{51B03749-1158-364F-B420-773BF348245F}"/>
                </a:ext>
              </a:extLst>
            </p:cNvPr>
            <p:cNvSpPr/>
            <p:nvPr/>
          </p:nvSpPr>
          <p:spPr>
            <a:xfrm>
              <a:off x="2310536" y="2447412"/>
              <a:ext cx="2240280" cy="1341120"/>
            </a:xfrm>
            <a:prstGeom prst="diamond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&gt; 6 MB Payload or &gt; 60 sec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6F296AC-8AA4-2546-9573-78A0D06F05AD}"/>
                </a:ext>
              </a:extLst>
            </p:cNvPr>
            <p:cNvGrpSpPr/>
            <p:nvPr/>
          </p:nvGrpSpPr>
          <p:grpSpPr>
            <a:xfrm>
              <a:off x="1699291" y="2876781"/>
              <a:ext cx="611245" cy="276999"/>
              <a:chOff x="1699291" y="2876781"/>
              <a:chExt cx="611245" cy="27699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9584312-39DD-0142-9875-D6995ED1AEFA}"/>
                  </a:ext>
                </a:extLst>
              </p:cNvPr>
              <p:cNvCxnSpPr>
                <a:cxnSpLocks/>
                <a:stCxn id="11" idx="3"/>
                <a:endCxn id="96" idx="1"/>
              </p:cNvCxnSpPr>
              <p:nvPr/>
            </p:nvCxnSpPr>
            <p:spPr>
              <a:xfrm flipV="1">
                <a:off x="1699291" y="3117972"/>
                <a:ext cx="611245" cy="10899"/>
              </a:xfrm>
              <a:prstGeom prst="straightConnector1">
                <a:avLst/>
              </a:prstGeom>
              <a:ln w="12700" cap="rnd">
                <a:solidFill>
                  <a:schemeClr val="accent1"/>
                </a:solidFill>
                <a:miter lim="800000"/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947CA97-AE4B-9443-A81E-D6EAE2B2543C}"/>
                  </a:ext>
                </a:extLst>
              </p:cNvPr>
              <p:cNvSpPr txBox="1"/>
              <p:nvPr/>
            </p:nvSpPr>
            <p:spPr>
              <a:xfrm>
                <a:off x="1815444" y="2876781"/>
                <a:ext cx="4333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Yes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25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5ED5E-2E4B-413B-A778-BE4A0ACC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MLOps</a:t>
            </a:r>
            <a:r>
              <a:rPr kumimoji="1" lang="en-US" altLang="zh-TW" dirty="0"/>
              <a:t> on AWS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4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8">
            <a:extLst>
              <a:ext uri="{FF2B5EF4-FFF2-40B4-BE49-F238E27FC236}">
                <a16:creationId xmlns:a16="http://schemas.microsoft.com/office/drawing/2014/main" id="{7F922D44-B290-0A4D-BB65-E7CB582B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 practices: Tool selection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63C603C-56DF-40AA-9ED1-6A35838C5CBF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Automated Workflows &amp; CI/CD Pipelines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CBAEA7-FC82-6D4B-86E1-4DC9F6DD26AD}"/>
              </a:ext>
            </a:extLst>
          </p:cNvPr>
          <p:cNvSpPr/>
          <p:nvPr/>
        </p:nvSpPr>
        <p:spPr>
          <a:xfrm>
            <a:off x="481914" y="1289109"/>
            <a:ext cx="11269362" cy="14579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75E253-90FA-3647-BD19-20A16CFE3FD0}"/>
              </a:ext>
            </a:extLst>
          </p:cNvPr>
          <p:cNvSpPr/>
          <p:nvPr/>
        </p:nvSpPr>
        <p:spPr>
          <a:xfrm>
            <a:off x="481914" y="2814300"/>
            <a:ext cx="11269362" cy="346927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F0E0E466-5E7B-4648-B8DF-E5CC2865DFF7}"/>
              </a:ext>
            </a:extLst>
          </p:cNvPr>
          <p:cNvSpPr/>
          <p:nvPr/>
        </p:nvSpPr>
        <p:spPr>
          <a:xfrm>
            <a:off x="481915" y="1287569"/>
            <a:ext cx="1988826" cy="1457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A05F6B1F-4150-AB4F-83C5-717A530AB870}"/>
              </a:ext>
            </a:extLst>
          </p:cNvPr>
          <p:cNvSpPr/>
          <p:nvPr/>
        </p:nvSpPr>
        <p:spPr>
          <a:xfrm>
            <a:off x="481915" y="2814300"/>
            <a:ext cx="1995908" cy="3469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Do-it-yourself</a:t>
            </a:r>
          </a:p>
        </p:txBody>
      </p:sp>
      <p:pic>
        <p:nvPicPr>
          <p:cNvPr id="38" name="Graphic 22">
            <a:extLst>
              <a:ext uri="{FF2B5EF4-FFF2-40B4-BE49-F238E27FC236}">
                <a16:creationId xmlns:a16="http://schemas.microsoft.com/office/drawing/2014/main" id="{D0267FE5-0919-A744-BE51-78F1DEC4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24" y="13549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5">
            <a:extLst>
              <a:ext uri="{FF2B5EF4-FFF2-40B4-BE49-F238E27FC236}">
                <a16:creationId xmlns:a16="http://schemas.microsoft.com/office/drawing/2014/main" id="{69E288B0-7A8D-DB4A-BA84-B88AEF4C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7069" y="2093865"/>
            <a:ext cx="22018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Pipelines</a:t>
            </a:r>
          </a:p>
        </p:txBody>
      </p:sp>
      <p:pic>
        <p:nvPicPr>
          <p:cNvPr id="40" name="Graphic 17">
            <a:extLst>
              <a:ext uri="{FF2B5EF4-FFF2-40B4-BE49-F238E27FC236}">
                <a16:creationId xmlns:a16="http://schemas.microsoft.com/office/drawing/2014/main" id="{C24DBBAA-83E2-2B46-B63E-8B265A72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00" y="31385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9">
            <a:extLst>
              <a:ext uri="{FF2B5EF4-FFF2-40B4-BE49-F238E27FC236}">
                <a16:creationId xmlns:a16="http://schemas.microsoft.com/office/drawing/2014/main" id="{6928E84B-2C75-9441-A1C6-1F39F97A8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471" y="3906683"/>
            <a:ext cx="22685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Functions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F8149F2E-4060-1744-B35B-87CE64809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836" y="5012773"/>
            <a:ext cx="28178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Managed 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Workflows for Apache Airflow (Amazon MWAA)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D7A40D3-0EFC-614A-9317-27351D300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1774" y="4247598"/>
            <a:ext cx="762000" cy="762000"/>
          </a:xfrm>
          <a:prstGeom prst="rect">
            <a:avLst/>
          </a:prstGeom>
        </p:spPr>
      </p:pic>
      <p:pic>
        <p:nvPicPr>
          <p:cNvPr id="47" name="Graphic 7">
            <a:extLst>
              <a:ext uri="{FF2B5EF4-FFF2-40B4-BE49-F238E27FC236}">
                <a16:creationId xmlns:a16="http://schemas.microsoft.com/office/drawing/2014/main" id="{155F8C64-0A38-8F45-9D62-9D2240EA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45" y="4116771"/>
            <a:ext cx="850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5">
            <a:extLst>
              <a:ext uri="{FF2B5EF4-FFF2-40B4-BE49-F238E27FC236}">
                <a16:creationId xmlns:a16="http://schemas.microsoft.com/office/drawing/2014/main" id="{FF7B4675-8ABD-864A-9C4E-A07ABFA60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4" y="4921575"/>
            <a:ext cx="23731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 Tools</a:t>
            </a:r>
          </a:p>
          <a:p>
            <a:pPr algn="ctr" eaLnBrk="1" hangingPunct="1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</a:t>
            </a:r>
            <a:r>
              <a:rPr lang="en-US" alt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CodeCommit</a:t>
            </a:r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b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alt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b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altLang="en-US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CodeBuild</a:t>
            </a:r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41564079-7940-2F40-846B-F248A542C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503" y="3216966"/>
            <a:ext cx="27058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Third-party examples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FAEE2F-EE29-1C40-B6AA-61CBEA698493}"/>
              </a:ext>
            </a:extLst>
          </p:cNvPr>
          <p:cNvSpPr txBox="1"/>
          <p:nvPr/>
        </p:nvSpPr>
        <p:spPr>
          <a:xfrm>
            <a:off x="8358189" y="3746388"/>
            <a:ext cx="2964464" cy="2585323"/>
          </a:xfrm>
          <a:prstGeom prst="rect">
            <a:avLst/>
          </a:prstGeom>
          <a:noFill/>
          <a:ln w="19050">
            <a:noFill/>
          </a:ln>
        </p:spPr>
        <p:txBody>
          <a:bodyPr wrap="square" l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GitHub, Bitbucket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Artifactory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Kubeflow</a:t>
            </a:r>
            <a:r>
              <a:rPr lang="en-US" dirty="0"/>
              <a:t> (</a:t>
            </a:r>
            <a:r>
              <a:rPr lang="en-US" dirty="0" err="1"/>
              <a:t>SageMaker</a:t>
            </a:r>
            <a:r>
              <a:rPr lang="en-US" dirty="0"/>
              <a:t> Components for </a:t>
            </a:r>
            <a:r>
              <a:rPr lang="en-US" dirty="0" err="1"/>
              <a:t>Kubeflow</a:t>
            </a:r>
            <a:r>
              <a:rPr lang="en-US" dirty="0"/>
              <a:t> Pipelines)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Airflow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4" name="Graphic 20">
            <a:extLst>
              <a:ext uri="{FF2B5EF4-FFF2-40B4-BE49-F238E27FC236}">
                <a16:creationId xmlns:a16="http://schemas.microsoft.com/office/drawing/2014/main" id="{2161C92A-76C4-144E-A238-722220406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91" y="31676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22">
            <a:extLst>
              <a:ext uri="{FF2B5EF4-FFF2-40B4-BE49-F238E27FC236}">
                <a16:creationId xmlns:a16="http://schemas.microsoft.com/office/drawing/2014/main" id="{C92C910E-C20D-0641-BC96-DCA1B14ED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408" y="3959882"/>
            <a:ext cx="17833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</a:p>
          <a:p>
            <a:pPr algn="ctr" eaLnBrk="1" hangingPunct="1"/>
            <a:r>
              <a:rPr lang="en-US" altLang="en-US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pic>
        <p:nvPicPr>
          <p:cNvPr id="26" name="Graphic 22">
            <a:extLst>
              <a:ext uri="{FF2B5EF4-FFF2-40B4-BE49-F238E27FC236}">
                <a16:creationId xmlns:a16="http://schemas.microsoft.com/office/drawing/2014/main" id="{788D0291-892B-2B4C-8B2D-E4AA1213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55" y="13246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4484EF31-FBDB-0842-9BDC-CB87C8C36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0" y="2063607"/>
            <a:ext cx="22018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projects</a:t>
            </a:r>
          </a:p>
        </p:txBody>
      </p:sp>
      <p:pic>
        <p:nvPicPr>
          <p:cNvPr id="28" name="Graphic 22">
            <a:extLst>
              <a:ext uri="{FF2B5EF4-FFF2-40B4-BE49-F238E27FC236}">
                <a16:creationId xmlns:a16="http://schemas.microsoft.com/office/drawing/2014/main" id="{71FE791B-FCAF-0445-B886-3A50BDAD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38" y="13473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342B72C1-E308-3F44-BA23-F8E7E17F6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783" y="2086266"/>
            <a:ext cx="22018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</a:p>
          <a:p>
            <a:pPr algn="ctr" eaLnBrk="1" hangingPunct="1"/>
            <a:r>
              <a:rPr lang="en-US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 Registry</a:t>
            </a:r>
          </a:p>
        </p:txBody>
      </p:sp>
      <p:sp>
        <p:nvSpPr>
          <p:cNvPr id="25" name="Rounded Rectangle 50">
            <a:extLst>
              <a:ext uri="{FF2B5EF4-FFF2-40B4-BE49-F238E27FC236}">
                <a16:creationId xmlns:a16="http://schemas.microsoft.com/office/drawing/2014/main" id="{E9ACE9B0-EF71-4B32-A4C6-26B06680D669}"/>
              </a:ext>
            </a:extLst>
          </p:cNvPr>
          <p:cNvSpPr/>
          <p:nvPr/>
        </p:nvSpPr>
        <p:spPr>
          <a:xfrm>
            <a:off x="7933299" y="3071297"/>
            <a:ext cx="3570841" cy="296343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09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7846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Manage </a:t>
            </a:r>
            <a:r>
              <a:rPr lang="en-US" sz="1200" dirty="0">
                <a:solidFill>
                  <a:schemeClr val="accent1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SageMaker</a:t>
            </a:r>
          </a:p>
          <a:p>
            <a:pPr algn="ctr"/>
            <a:r>
              <a:rPr lang="en-US" sz="1200" dirty="0"/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SageMaker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9281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86E03C5-4445-294E-92B4-0B634F7BBC0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9421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11" name="Rounded Rectangle 57">
            <a:extLst>
              <a:ext uri="{FF2B5EF4-FFF2-40B4-BE49-F238E27FC236}">
                <a16:creationId xmlns:a16="http://schemas.microsoft.com/office/drawing/2014/main" id="{E5A0FD07-1723-4CEC-91F4-7DD05DB0404D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sp>
        <p:nvSpPr>
          <p:cNvPr id="35" name="Rounded Rectangle 57">
            <a:extLst>
              <a:ext uri="{FF2B5EF4-FFF2-40B4-BE49-F238E27FC236}">
                <a16:creationId xmlns:a16="http://schemas.microsoft.com/office/drawing/2014/main" id="{FD09D973-F7E2-41E9-B680-1219FE227034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57">
            <a:extLst>
              <a:ext uri="{FF2B5EF4-FFF2-40B4-BE49-F238E27FC236}">
                <a16:creationId xmlns:a16="http://schemas.microsoft.com/office/drawing/2014/main" id="{372A3A12-5935-4C49-9F56-16E800B1971B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and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90" name="Elbow Connector 216">
            <a:extLst>
              <a:ext uri="{FF2B5EF4-FFF2-40B4-BE49-F238E27FC236}">
                <a16:creationId xmlns:a16="http://schemas.microsoft.com/office/drawing/2014/main" id="{3193A1C1-3B61-428D-9FF9-9294D3A438E1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95A578C-59EF-442A-B8E1-50601F396E03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D0AC16-4F6B-4A14-BD9E-2D7CA6738DA2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</p:spTree>
    <p:extLst>
      <p:ext uri="{BB962C8B-B14F-4D97-AF65-F5344CB8AC3E}">
        <p14:creationId xmlns:p14="http://schemas.microsoft.com/office/powerpoint/2010/main" val="73291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57">
            <a:extLst>
              <a:ext uri="{FF2B5EF4-FFF2-40B4-BE49-F238E27FC236}">
                <a16:creationId xmlns:a16="http://schemas.microsoft.com/office/drawing/2014/main" id="{D070422E-9D9E-49DF-A3B1-E7325081C933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7846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D302B509-5F77-5F4F-BC47-E153FF780DC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25EFE-7113-454A-AD34-048BD37D8006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5481D-C892-6742-A391-1EC8CFD82F0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55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ADB7C-16A3-497D-97A2-913B53884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TW" dirty="0" err="1"/>
              <a:t>MLOps</a:t>
            </a:r>
            <a:r>
              <a:rPr lang="en" altLang="zh-TW" dirty="0"/>
              <a:t> with Amazon </a:t>
            </a:r>
            <a:r>
              <a:rPr lang="en" altLang="zh-TW" dirty="0" err="1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3758-06A1-49D7-B415-7817D0CBD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Solutions Architect</a:t>
            </a:r>
          </a:p>
          <a:p>
            <a:r>
              <a:rPr lang="en-US" dirty="0" err="1"/>
              <a:t>hsiawang@amazon.com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A873-4FFA-49EE-B44E-61963DBF9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" altLang="zh-TW" dirty="0"/>
              <a:t>Wei Chen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9D17D-7964-4181-956A-3DDE490B21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" altLang="zh-TW" dirty="0"/>
              <a:t>Sr. Data Scientist</a:t>
            </a:r>
            <a:endParaRPr lang="en-US" dirty="0"/>
          </a:p>
          <a:p>
            <a:r>
              <a:rPr lang="en-US" dirty="0" err="1"/>
              <a:t>wcheamz@amazon.com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E607CB-DCC1-4632-9CA2-9179DC045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34458-3F3A-4420-8073-E12141BAE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3B71B8-1F04-4D1E-A50C-ADBBD36B4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Ray Wang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F89EC0-DEB5-4379-8945-0546F68A85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B103</a:t>
            </a:r>
          </a:p>
        </p:txBody>
      </p:sp>
    </p:spTree>
    <p:extLst>
      <p:ext uri="{BB962C8B-B14F-4D97-AF65-F5344CB8AC3E}">
        <p14:creationId xmlns:p14="http://schemas.microsoft.com/office/powerpoint/2010/main" val="22254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7846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</p:spTree>
    <p:extLst>
      <p:ext uri="{BB962C8B-B14F-4D97-AF65-F5344CB8AC3E}">
        <p14:creationId xmlns:p14="http://schemas.microsoft.com/office/powerpoint/2010/main" val="26411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7846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Manage </a:t>
            </a:r>
            <a:r>
              <a:rPr lang="en-US" sz="1200" dirty="0">
                <a:solidFill>
                  <a:schemeClr val="accent1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SageMaker</a:t>
            </a:r>
          </a:p>
          <a:p>
            <a:pPr algn="ctr"/>
            <a:r>
              <a:rPr lang="en-US" sz="1200" dirty="0"/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5A82E02D-3E25-4FDD-A00E-FE9442B1BC80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3549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57">
            <a:extLst>
              <a:ext uri="{FF2B5EF4-FFF2-40B4-BE49-F238E27FC236}">
                <a16:creationId xmlns:a16="http://schemas.microsoft.com/office/drawing/2014/main" id="{3FFB47BA-4670-4785-BB26-25E74E85785F}"/>
              </a:ext>
            </a:extLst>
          </p:cNvPr>
          <p:cNvSpPr/>
          <p:nvPr/>
        </p:nvSpPr>
        <p:spPr>
          <a:xfrm>
            <a:off x="1004981" y="1982670"/>
            <a:ext cx="1807185" cy="140605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Prepare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81B85C8-4C0B-E141-9A2F-3BABD8393641}"/>
              </a:ext>
            </a:extLst>
          </p:cNvPr>
          <p:cNvSpPr/>
          <p:nvPr/>
        </p:nvSpPr>
        <p:spPr>
          <a:xfrm>
            <a:off x="3065485" y="2027882"/>
            <a:ext cx="2939433" cy="22642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F30229-A485-0543-AB61-ED90B2402FEB}"/>
              </a:ext>
            </a:extLst>
          </p:cNvPr>
          <p:cNvSpPr/>
          <p:nvPr/>
        </p:nvSpPr>
        <p:spPr>
          <a:xfrm>
            <a:off x="7844610" y="2047473"/>
            <a:ext cx="1462919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C0ADAE-CC6E-0B49-8277-E3ABF9725044}"/>
              </a:ext>
            </a:extLst>
          </p:cNvPr>
          <p:cNvSpPr/>
          <p:nvPr/>
        </p:nvSpPr>
        <p:spPr>
          <a:xfrm>
            <a:off x="3120053" y="2960038"/>
            <a:ext cx="1272068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60B222-E660-E041-A98C-0361A3B2B29B}"/>
              </a:ext>
            </a:extLst>
          </p:cNvPr>
          <p:cNvSpPr/>
          <p:nvPr/>
        </p:nvSpPr>
        <p:spPr>
          <a:xfrm>
            <a:off x="1264612" y="2271716"/>
            <a:ext cx="1287923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Wrangler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697C-DF23-B54C-993B-178896462101}"/>
              </a:ext>
            </a:extLst>
          </p:cNvPr>
          <p:cNvSpPr/>
          <p:nvPr/>
        </p:nvSpPr>
        <p:spPr>
          <a:xfrm>
            <a:off x="895409" y="1849448"/>
            <a:ext cx="2044200" cy="25806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4A8C329-5C64-CD47-A355-A5C0E0F23147}"/>
              </a:ext>
            </a:extLst>
          </p:cNvPr>
          <p:cNvSpPr/>
          <p:nvPr/>
        </p:nvSpPr>
        <p:spPr>
          <a:xfrm>
            <a:off x="1001693" y="3508798"/>
            <a:ext cx="1807185" cy="8185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5D16A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Curate 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9B2A5-3549-AD40-9310-6B84B7340D3B}"/>
              </a:ext>
            </a:extLst>
          </p:cNvPr>
          <p:cNvSpPr/>
          <p:nvPr/>
        </p:nvSpPr>
        <p:spPr>
          <a:xfrm>
            <a:off x="7644750" y="1644384"/>
            <a:ext cx="3122349" cy="279351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AABD-A815-744F-BC90-4EAE1C027D36}"/>
              </a:ext>
            </a:extLst>
          </p:cNvPr>
          <p:cNvSpPr/>
          <p:nvPr/>
        </p:nvSpPr>
        <p:spPr>
          <a:xfrm>
            <a:off x="3005434" y="1657200"/>
            <a:ext cx="4572597" cy="276682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BD4B4-A8BD-3C4A-9820-AB1D0B2715CC}"/>
              </a:ext>
            </a:extLst>
          </p:cNvPr>
          <p:cNvSpPr/>
          <p:nvPr/>
        </p:nvSpPr>
        <p:spPr>
          <a:xfrm>
            <a:off x="1256610" y="2827244"/>
            <a:ext cx="1303927" cy="444096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Processing Job</a:t>
            </a:r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6DEE3DC3-E12A-6741-B99D-BA261E9D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89" y="4801381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3D8264-5FE1-2847-AAB1-5EE584C5286E}"/>
              </a:ext>
            </a:extLst>
          </p:cNvPr>
          <p:cNvSpPr/>
          <p:nvPr/>
        </p:nvSpPr>
        <p:spPr>
          <a:xfrm>
            <a:off x="1253322" y="3735276"/>
            <a:ext cx="1303926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Feature Store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1E6989-7F59-AD4A-A1C6-3C6A060FDCED}"/>
              </a:ext>
            </a:extLst>
          </p:cNvPr>
          <p:cNvSpPr/>
          <p:nvPr/>
        </p:nvSpPr>
        <p:spPr>
          <a:xfrm>
            <a:off x="895409" y="4597008"/>
            <a:ext cx="9871682" cy="14906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D66FF">
                  <a:lumMod val="20000"/>
                  <a:lumOff val="80000"/>
                </a:srgbClr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44" name="Graphic 14">
            <a:extLst>
              <a:ext uri="{FF2B5EF4-FFF2-40B4-BE49-F238E27FC236}">
                <a16:creationId xmlns:a16="http://schemas.microsoft.com/office/drawing/2014/main" id="{3EA7D63D-77FB-0B43-BC0F-8D27FF1C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5" y="4860853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4CEAFC8-6F7A-BD47-BA50-7D781042250C}"/>
              </a:ext>
            </a:extLst>
          </p:cNvPr>
          <p:cNvSpPr txBox="1"/>
          <p:nvPr/>
        </p:nvSpPr>
        <p:spPr>
          <a:xfrm>
            <a:off x="1445412" y="4893831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Raw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69" name="Graphic 14">
            <a:extLst>
              <a:ext uri="{FF2B5EF4-FFF2-40B4-BE49-F238E27FC236}">
                <a16:creationId xmlns:a16="http://schemas.microsoft.com/office/drawing/2014/main" id="{7A992E39-3656-9B40-AD60-59569B8D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50" y="4860907"/>
            <a:ext cx="489513" cy="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EC36354-86DC-A341-92BC-DFA2E7481B0B}"/>
              </a:ext>
            </a:extLst>
          </p:cNvPr>
          <p:cNvSpPr txBox="1"/>
          <p:nvPr/>
        </p:nvSpPr>
        <p:spPr>
          <a:xfrm>
            <a:off x="2887569" y="4853726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v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alidation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61F3ADE4-A070-2149-8B1C-836A57D07D8D}"/>
              </a:ext>
            </a:extLst>
          </p:cNvPr>
          <p:cNvSpPr/>
          <p:nvPr/>
        </p:nvSpPr>
        <p:spPr>
          <a:xfrm>
            <a:off x="872157" y="1495424"/>
            <a:ext cx="2347988" cy="370683"/>
          </a:xfrm>
          <a:prstGeom prst="homePlat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preparation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7044001-9F04-1445-9643-16A47716EA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67743" y="4658984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40069C8-6EDE-3248-A2E1-66ACB5E93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407" y="4637263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9F7670D-8D61-124D-9708-434FB5684486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843280" y="4491516"/>
            <a:ext cx="180615" cy="68537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aphic 301">
            <a:extLst>
              <a:ext uri="{FF2B5EF4-FFF2-40B4-BE49-F238E27FC236}">
                <a16:creationId xmlns:a16="http://schemas.microsoft.com/office/drawing/2014/main" id="{B31DB05F-F602-894B-8E77-55574D8ECCD3}"/>
              </a:ext>
            </a:extLst>
          </p:cNvPr>
          <p:cNvGrpSpPr/>
          <p:nvPr/>
        </p:nvGrpSpPr>
        <p:grpSpPr>
          <a:xfrm>
            <a:off x="1804736" y="5555934"/>
            <a:ext cx="658541" cy="462021"/>
            <a:chOff x="5032223" y="2065687"/>
            <a:chExt cx="361247" cy="254614"/>
          </a:xfrm>
        </p:grpSpPr>
        <p:sp>
          <p:nvSpPr>
            <p:cNvPr id="96" name="Freeform: Shape 1364">
              <a:extLst>
                <a:ext uri="{FF2B5EF4-FFF2-40B4-BE49-F238E27FC236}">
                  <a16:creationId xmlns:a16="http://schemas.microsoft.com/office/drawing/2014/main" id="{D6436B9F-D404-4D48-996C-D07B98AFE338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7" name="Freeform: Shape 1365">
              <a:extLst>
                <a:ext uri="{FF2B5EF4-FFF2-40B4-BE49-F238E27FC236}">
                  <a16:creationId xmlns:a16="http://schemas.microsoft.com/office/drawing/2014/main" id="{078EAFE7-6F69-AB42-ACB2-572741AC715A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8" name="Freeform: Shape 1366">
              <a:extLst>
                <a:ext uri="{FF2B5EF4-FFF2-40B4-BE49-F238E27FC236}">
                  <a16:creationId xmlns:a16="http://schemas.microsoft.com/office/drawing/2014/main" id="{41D4C464-BA70-FA4C-8DDA-4C2B0F00BBEF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99" name="Freeform: Shape 1367">
              <a:extLst>
                <a:ext uri="{FF2B5EF4-FFF2-40B4-BE49-F238E27FC236}">
                  <a16:creationId xmlns:a16="http://schemas.microsoft.com/office/drawing/2014/main" id="{5CC19919-C989-F34E-BB08-1473232E620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Freeform: Shape 1368">
              <a:extLst>
                <a:ext uri="{FF2B5EF4-FFF2-40B4-BE49-F238E27FC236}">
                  <a16:creationId xmlns:a16="http://schemas.microsoft.com/office/drawing/2014/main" id="{B957EF2A-D09A-A148-AF38-FBF53C2B0190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Freeform: Shape 1369">
              <a:extLst>
                <a:ext uri="{FF2B5EF4-FFF2-40B4-BE49-F238E27FC236}">
                  <a16:creationId xmlns:a16="http://schemas.microsoft.com/office/drawing/2014/main" id="{38B2C800-90CE-AC4C-868B-BC3EC553F573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Freeform: Shape 1370">
              <a:extLst>
                <a:ext uri="{FF2B5EF4-FFF2-40B4-BE49-F238E27FC236}">
                  <a16:creationId xmlns:a16="http://schemas.microsoft.com/office/drawing/2014/main" id="{D2240820-041D-C449-A926-323733086144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3" name="Freeform: Shape 1371">
              <a:extLst>
                <a:ext uri="{FF2B5EF4-FFF2-40B4-BE49-F238E27FC236}">
                  <a16:creationId xmlns:a16="http://schemas.microsoft.com/office/drawing/2014/main" id="{9A4616E6-E33C-8E45-AE30-AEED784B1A15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4" name="Freeform: Shape 1372">
              <a:extLst>
                <a:ext uri="{FF2B5EF4-FFF2-40B4-BE49-F238E27FC236}">
                  <a16:creationId xmlns:a16="http://schemas.microsoft.com/office/drawing/2014/main" id="{AEC28300-A057-514E-8902-1B4BA9C257F4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5" name="Freeform: Shape 1373">
              <a:extLst>
                <a:ext uri="{FF2B5EF4-FFF2-40B4-BE49-F238E27FC236}">
                  <a16:creationId xmlns:a16="http://schemas.microsoft.com/office/drawing/2014/main" id="{7F97F4AE-218E-0C49-985C-30F6FDE9C3E6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6" name="Freeform: Shape 1374">
              <a:extLst>
                <a:ext uri="{FF2B5EF4-FFF2-40B4-BE49-F238E27FC236}">
                  <a16:creationId xmlns:a16="http://schemas.microsoft.com/office/drawing/2014/main" id="{C963C785-2C4A-8041-8E0D-6F59969B2AF9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7" name="Freeform: Shape 1375">
              <a:extLst>
                <a:ext uri="{FF2B5EF4-FFF2-40B4-BE49-F238E27FC236}">
                  <a16:creationId xmlns:a16="http://schemas.microsoft.com/office/drawing/2014/main" id="{D6208B8A-4CDF-F14D-A6FC-DE43BD571893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8" name="Freeform: Shape 1376">
              <a:extLst>
                <a:ext uri="{FF2B5EF4-FFF2-40B4-BE49-F238E27FC236}">
                  <a16:creationId xmlns:a16="http://schemas.microsoft.com/office/drawing/2014/main" id="{F8D9BA7D-5D79-3547-A4BD-75F42C1E5BC8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Freeform: Shape 1377">
              <a:extLst>
                <a:ext uri="{FF2B5EF4-FFF2-40B4-BE49-F238E27FC236}">
                  <a16:creationId xmlns:a16="http://schemas.microsoft.com/office/drawing/2014/main" id="{3CC3F52A-56CC-A64D-AA31-7CE7EB039236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35320D8-986B-9F41-B071-1CEF47B19F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4798" y="4985166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8C4A24F-E854-4249-B18A-DF01C4D4647B}"/>
              </a:ext>
            </a:extLst>
          </p:cNvPr>
          <p:cNvSpPr txBox="1"/>
          <p:nvPr/>
        </p:nvSpPr>
        <p:spPr>
          <a:xfrm>
            <a:off x="2479820" y="554871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B68ACE6-662F-EC4D-8A53-0EC3BB5F117A}"/>
              </a:ext>
            </a:extLst>
          </p:cNvPr>
          <p:cNvSpPr/>
          <p:nvPr/>
        </p:nvSpPr>
        <p:spPr>
          <a:xfrm>
            <a:off x="4493139" y="2964352"/>
            <a:ext cx="1407650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Evaluate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3539A6B-22E5-694E-AC1F-CDD46F3DAE39}"/>
              </a:ext>
            </a:extLst>
          </p:cNvPr>
          <p:cNvSpPr/>
          <p:nvPr/>
        </p:nvSpPr>
        <p:spPr>
          <a:xfrm>
            <a:off x="6135682" y="2827215"/>
            <a:ext cx="1371377" cy="94749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Register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5D16A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F62AB87-3F81-2C47-ABF7-6B8CD53EBF9B}"/>
              </a:ext>
            </a:extLst>
          </p:cNvPr>
          <p:cNvSpPr/>
          <p:nvPr/>
        </p:nvSpPr>
        <p:spPr>
          <a:xfrm>
            <a:off x="6225694" y="3186602"/>
            <a:ext cx="1213585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Model Registry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84AA49-8B3F-9B43-A822-42F11EC57BA0}"/>
              </a:ext>
            </a:extLst>
          </p:cNvPr>
          <p:cNvSpPr/>
          <p:nvPr/>
        </p:nvSpPr>
        <p:spPr>
          <a:xfrm>
            <a:off x="3010519" y="1495424"/>
            <a:ext cx="4834091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une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118" name="Graphic 299">
            <a:extLst>
              <a:ext uri="{FF2B5EF4-FFF2-40B4-BE49-F238E27FC236}">
                <a16:creationId xmlns:a16="http://schemas.microsoft.com/office/drawing/2014/main" id="{80A35CAB-AE38-AF42-A9C4-AECEF8768691}"/>
              </a:ext>
            </a:extLst>
          </p:cNvPr>
          <p:cNvGrpSpPr/>
          <p:nvPr/>
        </p:nvGrpSpPr>
        <p:grpSpPr>
          <a:xfrm>
            <a:off x="4882224" y="5098267"/>
            <a:ext cx="258221" cy="243082"/>
            <a:chOff x="4216984" y="2055308"/>
            <a:chExt cx="292425" cy="275280"/>
          </a:xfrm>
          <a:noFill/>
        </p:grpSpPr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265A4D96-F444-5943-93BE-04748E51485E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0" name="Freeform: Shape 1342">
              <a:extLst>
                <a:ext uri="{FF2B5EF4-FFF2-40B4-BE49-F238E27FC236}">
                  <a16:creationId xmlns:a16="http://schemas.microsoft.com/office/drawing/2014/main" id="{17AA0C40-482F-924C-8A5D-45A9C9E16B25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1" name="Freeform: Shape 1343">
              <a:extLst>
                <a:ext uri="{FF2B5EF4-FFF2-40B4-BE49-F238E27FC236}">
                  <a16:creationId xmlns:a16="http://schemas.microsoft.com/office/drawing/2014/main" id="{3DCD898F-3456-1546-9C63-0550238925BF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2" name="Freeform: Shape 1344">
              <a:extLst>
                <a:ext uri="{FF2B5EF4-FFF2-40B4-BE49-F238E27FC236}">
                  <a16:creationId xmlns:a16="http://schemas.microsoft.com/office/drawing/2014/main" id="{9F8689A5-23A0-524B-99A3-E6E903589E7C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3" name="Freeform: Shape 1345">
              <a:extLst>
                <a:ext uri="{FF2B5EF4-FFF2-40B4-BE49-F238E27FC236}">
                  <a16:creationId xmlns:a16="http://schemas.microsoft.com/office/drawing/2014/main" id="{23E2931D-7F49-0A41-9038-B6DDEE06EB52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4" name="Freeform: Shape 1346">
              <a:extLst>
                <a:ext uri="{FF2B5EF4-FFF2-40B4-BE49-F238E27FC236}">
                  <a16:creationId xmlns:a16="http://schemas.microsoft.com/office/drawing/2014/main" id="{EDE78FBD-2AFE-6B4E-A01D-FAB577A6BCBA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5" name="Freeform: Shape 1347">
              <a:extLst>
                <a:ext uri="{FF2B5EF4-FFF2-40B4-BE49-F238E27FC236}">
                  <a16:creationId xmlns:a16="http://schemas.microsoft.com/office/drawing/2014/main" id="{598CA6BA-FDF9-5448-BF67-76DCEFA17B5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6" name="Freeform: Shape 1348">
              <a:extLst>
                <a:ext uri="{FF2B5EF4-FFF2-40B4-BE49-F238E27FC236}">
                  <a16:creationId xmlns:a16="http://schemas.microsoft.com/office/drawing/2014/main" id="{8577626D-E8E7-D04C-953D-3504ECA44A7A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7" name="Freeform: Shape 1349">
              <a:extLst>
                <a:ext uri="{FF2B5EF4-FFF2-40B4-BE49-F238E27FC236}">
                  <a16:creationId xmlns:a16="http://schemas.microsoft.com/office/drawing/2014/main" id="{784B2BAA-3845-0140-AE9F-24D90860EA0D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8" name="Freeform: Shape 1350">
              <a:extLst>
                <a:ext uri="{FF2B5EF4-FFF2-40B4-BE49-F238E27FC236}">
                  <a16:creationId xmlns:a16="http://schemas.microsoft.com/office/drawing/2014/main" id="{BB6EB346-B3B5-0C4A-9B83-33981B910A14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29" name="Freeform: Shape 1351">
              <a:extLst>
                <a:ext uri="{FF2B5EF4-FFF2-40B4-BE49-F238E27FC236}">
                  <a16:creationId xmlns:a16="http://schemas.microsoft.com/office/drawing/2014/main" id="{4120AE14-B0E3-DC4E-B1FC-CD7AEE8DADCA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0" name="Freeform: Shape 1352">
              <a:extLst>
                <a:ext uri="{FF2B5EF4-FFF2-40B4-BE49-F238E27FC236}">
                  <a16:creationId xmlns:a16="http://schemas.microsoft.com/office/drawing/2014/main" id="{0421A037-9F57-2744-9AF7-0F8FF57876F0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1" name="Freeform: Shape 1353">
              <a:extLst>
                <a:ext uri="{FF2B5EF4-FFF2-40B4-BE49-F238E27FC236}">
                  <a16:creationId xmlns:a16="http://schemas.microsoft.com/office/drawing/2014/main" id="{6686A310-65C6-4C4B-AAB3-2ACE03D49342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2" name="Freeform: Shape 1354">
              <a:extLst>
                <a:ext uri="{FF2B5EF4-FFF2-40B4-BE49-F238E27FC236}">
                  <a16:creationId xmlns:a16="http://schemas.microsoft.com/office/drawing/2014/main" id="{021DB53D-0BDC-6D4C-AF8B-10ADBE14C8F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3" name="Freeform: Shape 1355">
              <a:extLst>
                <a:ext uri="{FF2B5EF4-FFF2-40B4-BE49-F238E27FC236}">
                  <a16:creationId xmlns:a16="http://schemas.microsoft.com/office/drawing/2014/main" id="{DD4F4AA0-36BA-D541-AF9A-8BFFED677C6D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4" name="Freeform: Shape 1356">
              <a:extLst>
                <a:ext uri="{FF2B5EF4-FFF2-40B4-BE49-F238E27FC236}">
                  <a16:creationId xmlns:a16="http://schemas.microsoft.com/office/drawing/2014/main" id="{CAEC7F5B-D28E-3149-8606-8AED0B660DD8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5" name="Freeform: Shape 1357">
              <a:extLst>
                <a:ext uri="{FF2B5EF4-FFF2-40B4-BE49-F238E27FC236}">
                  <a16:creationId xmlns:a16="http://schemas.microsoft.com/office/drawing/2014/main" id="{79E8DBB1-4490-D84A-BFA7-BBE41C49B779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6" name="Freeform: Shape 1358">
              <a:extLst>
                <a:ext uri="{FF2B5EF4-FFF2-40B4-BE49-F238E27FC236}">
                  <a16:creationId xmlns:a16="http://schemas.microsoft.com/office/drawing/2014/main" id="{F21AFF50-779E-0F45-BFE7-AE00B6511778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7" name="Freeform: Shape 1359">
              <a:extLst>
                <a:ext uri="{FF2B5EF4-FFF2-40B4-BE49-F238E27FC236}">
                  <a16:creationId xmlns:a16="http://schemas.microsoft.com/office/drawing/2014/main" id="{D7CF236C-2017-1E40-8ACB-01A39895EF8E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8" name="Freeform: Shape 1360">
              <a:extLst>
                <a:ext uri="{FF2B5EF4-FFF2-40B4-BE49-F238E27FC236}">
                  <a16:creationId xmlns:a16="http://schemas.microsoft.com/office/drawing/2014/main" id="{09D9D932-3FF4-774D-A00C-97E53471131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39" name="Freeform: Shape 1361">
              <a:extLst>
                <a:ext uri="{FF2B5EF4-FFF2-40B4-BE49-F238E27FC236}">
                  <a16:creationId xmlns:a16="http://schemas.microsoft.com/office/drawing/2014/main" id="{E6A945BE-A8C4-424B-B18F-69FC2A1665F7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0" name="Freeform: Shape 1362">
              <a:extLst>
                <a:ext uri="{FF2B5EF4-FFF2-40B4-BE49-F238E27FC236}">
                  <a16:creationId xmlns:a16="http://schemas.microsoft.com/office/drawing/2014/main" id="{A590F27F-32AF-4940-A86C-E75581A2EF6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D807C04-E561-1443-B799-A2E5B757EC49}"/>
              </a:ext>
            </a:extLst>
          </p:cNvPr>
          <p:cNvSpPr txBox="1"/>
          <p:nvPr/>
        </p:nvSpPr>
        <p:spPr>
          <a:xfrm>
            <a:off x="5316537" y="484968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Experiment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6549BB-4351-D44D-A01E-69D110BC0A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32405" y="4639761"/>
            <a:ext cx="403723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CA1E99-5609-DF41-AAD0-0E83D3D20D01}"/>
              </a:ext>
            </a:extLst>
          </p:cNvPr>
          <p:cNvSpPr/>
          <p:nvPr/>
        </p:nvSpPr>
        <p:spPr>
          <a:xfrm>
            <a:off x="3220145" y="2334222"/>
            <a:ext cx="2657330" cy="29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 Experiments</a:t>
            </a:r>
          </a:p>
        </p:txBody>
      </p:sp>
      <p:grpSp>
        <p:nvGrpSpPr>
          <p:cNvPr id="146" name="Graphic 301">
            <a:extLst>
              <a:ext uri="{FF2B5EF4-FFF2-40B4-BE49-F238E27FC236}">
                <a16:creationId xmlns:a16="http://schemas.microsoft.com/office/drawing/2014/main" id="{A31B22D3-8A0E-D643-B37C-2FE5C03AD53E}"/>
              </a:ext>
            </a:extLst>
          </p:cNvPr>
          <p:cNvGrpSpPr/>
          <p:nvPr/>
        </p:nvGrpSpPr>
        <p:grpSpPr>
          <a:xfrm>
            <a:off x="4201513" y="5575022"/>
            <a:ext cx="658541" cy="462021"/>
            <a:chOff x="5032223" y="2065687"/>
            <a:chExt cx="361247" cy="254614"/>
          </a:xfrm>
        </p:grpSpPr>
        <p:sp>
          <p:nvSpPr>
            <p:cNvPr id="147" name="Freeform: Shape 1364">
              <a:extLst>
                <a:ext uri="{FF2B5EF4-FFF2-40B4-BE49-F238E27FC236}">
                  <a16:creationId xmlns:a16="http://schemas.microsoft.com/office/drawing/2014/main" id="{830D347D-777D-A24F-8FC6-BE181AF30C8E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8" name="Freeform: Shape 1365">
              <a:extLst>
                <a:ext uri="{FF2B5EF4-FFF2-40B4-BE49-F238E27FC236}">
                  <a16:creationId xmlns:a16="http://schemas.microsoft.com/office/drawing/2014/main" id="{D8BC741E-F506-DA44-AA03-CCDF3F0A9512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49" name="Freeform: Shape 1366">
              <a:extLst>
                <a:ext uri="{FF2B5EF4-FFF2-40B4-BE49-F238E27FC236}">
                  <a16:creationId xmlns:a16="http://schemas.microsoft.com/office/drawing/2014/main" id="{F4F12F94-31CA-0040-A4D4-295DC5EF430A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0" name="Freeform: Shape 1367">
              <a:extLst>
                <a:ext uri="{FF2B5EF4-FFF2-40B4-BE49-F238E27FC236}">
                  <a16:creationId xmlns:a16="http://schemas.microsoft.com/office/drawing/2014/main" id="{35369221-6C9A-6B46-8FE2-30B982524783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1" name="Freeform: Shape 1368">
              <a:extLst>
                <a:ext uri="{FF2B5EF4-FFF2-40B4-BE49-F238E27FC236}">
                  <a16:creationId xmlns:a16="http://schemas.microsoft.com/office/drawing/2014/main" id="{5B34A535-6B9C-AF4E-B36E-0DC8C4324225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2" name="Freeform: Shape 1369">
              <a:extLst>
                <a:ext uri="{FF2B5EF4-FFF2-40B4-BE49-F238E27FC236}">
                  <a16:creationId xmlns:a16="http://schemas.microsoft.com/office/drawing/2014/main" id="{AE33056C-2D16-6F40-8F8A-731EE61496AB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3" name="Freeform: Shape 1370">
              <a:extLst>
                <a:ext uri="{FF2B5EF4-FFF2-40B4-BE49-F238E27FC236}">
                  <a16:creationId xmlns:a16="http://schemas.microsoft.com/office/drawing/2014/main" id="{72938386-9350-7C4A-87CC-218363042361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4" name="Freeform: Shape 1371">
              <a:extLst>
                <a:ext uri="{FF2B5EF4-FFF2-40B4-BE49-F238E27FC236}">
                  <a16:creationId xmlns:a16="http://schemas.microsoft.com/office/drawing/2014/main" id="{AA8C77DF-BCA0-934B-839E-5A304DF8630B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5" name="Freeform: Shape 1372">
              <a:extLst>
                <a:ext uri="{FF2B5EF4-FFF2-40B4-BE49-F238E27FC236}">
                  <a16:creationId xmlns:a16="http://schemas.microsoft.com/office/drawing/2014/main" id="{68B2B914-7E5E-834C-8E9F-B39D7E11A4DF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6" name="Freeform: Shape 1373">
              <a:extLst>
                <a:ext uri="{FF2B5EF4-FFF2-40B4-BE49-F238E27FC236}">
                  <a16:creationId xmlns:a16="http://schemas.microsoft.com/office/drawing/2014/main" id="{FF627C3D-6C19-A444-B678-8862E62FCFB9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7" name="Freeform: Shape 1374">
              <a:extLst>
                <a:ext uri="{FF2B5EF4-FFF2-40B4-BE49-F238E27FC236}">
                  <a16:creationId xmlns:a16="http://schemas.microsoft.com/office/drawing/2014/main" id="{A3A37AB1-D0EE-BF41-AB3C-E77FBCFDD7B5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8" name="Freeform: Shape 1375">
              <a:extLst>
                <a:ext uri="{FF2B5EF4-FFF2-40B4-BE49-F238E27FC236}">
                  <a16:creationId xmlns:a16="http://schemas.microsoft.com/office/drawing/2014/main" id="{6649AAA6-0B21-694D-934A-1F46123AC2E8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59" name="Freeform: Shape 1376">
              <a:extLst>
                <a:ext uri="{FF2B5EF4-FFF2-40B4-BE49-F238E27FC236}">
                  <a16:creationId xmlns:a16="http://schemas.microsoft.com/office/drawing/2014/main" id="{5279CCBA-695C-4C4E-B1E4-687CBB17B529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60" name="Freeform: Shape 1377">
              <a:extLst>
                <a:ext uri="{FF2B5EF4-FFF2-40B4-BE49-F238E27FC236}">
                  <a16:creationId xmlns:a16="http://schemas.microsoft.com/office/drawing/2014/main" id="{36BEE465-6E05-E94E-92ED-31B3E9B303F1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BF17824C-1B20-0D47-B0E2-5A41A2EFD410}"/>
              </a:ext>
            </a:extLst>
          </p:cNvPr>
          <p:cNvSpPr txBox="1"/>
          <p:nvPr/>
        </p:nvSpPr>
        <p:spPr>
          <a:xfrm>
            <a:off x="4876597" y="5567806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19BFC691-E87E-044B-AF29-A400C40E08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5096" y="4940309"/>
            <a:ext cx="96893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BD5F0BB4-D144-0E42-AD84-CBE38756276A}"/>
              </a:ext>
            </a:extLst>
          </p:cNvPr>
          <p:cNvSpPr/>
          <p:nvPr/>
        </p:nvSpPr>
        <p:spPr>
          <a:xfrm>
            <a:off x="5170448" y="3651884"/>
            <a:ext cx="1901573" cy="349041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0237D8C-D262-784C-8F9C-F9ECC9E0DCC7}"/>
              </a:ext>
            </a:extLst>
          </p:cNvPr>
          <p:cNvSpPr txBox="1"/>
          <p:nvPr/>
        </p:nvSpPr>
        <p:spPr>
          <a:xfrm>
            <a:off x="4182128" y="3884689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Best-performing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7846"/>
                </a:solidFill>
                <a:latin typeface="Amazon Ember"/>
              </a:rPr>
              <a:t>m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odel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6" name="Chevron 165">
            <a:extLst>
              <a:ext uri="{FF2B5EF4-FFF2-40B4-BE49-F238E27FC236}">
                <a16:creationId xmlns:a16="http://schemas.microsoft.com/office/drawing/2014/main" id="{8F714B2D-2F72-6647-99B7-2E03A8C361F0}"/>
              </a:ext>
            </a:extLst>
          </p:cNvPr>
          <p:cNvSpPr/>
          <p:nvPr/>
        </p:nvSpPr>
        <p:spPr>
          <a:xfrm>
            <a:off x="7578030" y="1496126"/>
            <a:ext cx="3249627" cy="370683"/>
          </a:xfrm>
          <a:prstGeom prst="chevron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 </a:t>
            </a:r>
            <a:r>
              <a:rPr lang="en-US" sz="1400" dirty="0">
                <a:solidFill>
                  <a:prstClr val="white"/>
                </a:solidFill>
                <a:latin typeface="Amazon Ember"/>
              </a:rPr>
              <a:t>and 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54BEF382-4E37-714D-94B1-4649ADF17DC8}"/>
              </a:ext>
            </a:extLst>
          </p:cNvPr>
          <p:cNvSpPr/>
          <p:nvPr/>
        </p:nvSpPr>
        <p:spPr>
          <a:xfrm>
            <a:off x="9550964" y="2585769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0138A896-E51C-D141-856A-58CBA3C52843}"/>
              </a:ext>
            </a:extLst>
          </p:cNvPr>
          <p:cNvSpPr/>
          <p:nvPr/>
        </p:nvSpPr>
        <p:spPr>
          <a:xfrm>
            <a:off x="9498304" y="2521407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DA3DFB-1C31-8F45-A2E9-C3A7EF9FED76}"/>
              </a:ext>
            </a:extLst>
          </p:cNvPr>
          <p:cNvSpPr/>
          <p:nvPr/>
        </p:nvSpPr>
        <p:spPr>
          <a:xfrm>
            <a:off x="9433941" y="2433640"/>
            <a:ext cx="1166417" cy="32712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Target Environment(s)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A0C28-E151-374E-BE4E-D3D58E1AE8CF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 flipV="1">
            <a:off x="9160293" y="2597201"/>
            <a:ext cx="273649" cy="0"/>
          </a:xfrm>
          <a:prstGeom prst="straightConnector1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4">
            <a:extLst>
              <a:ext uri="{FF2B5EF4-FFF2-40B4-BE49-F238E27FC236}">
                <a16:creationId xmlns:a16="http://schemas.microsoft.com/office/drawing/2014/main" id="{B4A1D173-131C-2B41-B85D-DF7A4386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60" y="4807232"/>
            <a:ext cx="620696" cy="62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3" name="Graphic 299">
            <a:extLst>
              <a:ext uri="{FF2B5EF4-FFF2-40B4-BE49-F238E27FC236}">
                <a16:creationId xmlns:a16="http://schemas.microsoft.com/office/drawing/2014/main" id="{37B4B78C-F7BC-AF44-B505-12C1BEB9C915}"/>
              </a:ext>
            </a:extLst>
          </p:cNvPr>
          <p:cNvGrpSpPr/>
          <p:nvPr/>
        </p:nvGrpSpPr>
        <p:grpSpPr>
          <a:xfrm>
            <a:off x="6643395" y="5104118"/>
            <a:ext cx="258221" cy="243082"/>
            <a:chOff x="4216984" y="2055308"/>
            <a:chExt cx="292425" cy="275280"/>
          </a:xfrm>
          <a:noFill/>
        </p:grpSpPr>
        <p:sp>
          <p:nvSpPr>
            <p:cNvPr id="174" name="Freeform: Shape 1341">
              <a:extLst>
                <a:ext uri="{FF2B5EF4-FFF2-40B4-BE49-F238E27FC236}">
                  <a16:creationId xmlns:a16="http://schemas.microsoft.com/office/drawing/2014/main" id="{16563976-B0D1-AA44-816D-2BC36C20A802}"/>
                </a:ext>
              </a:extLst>
            </p:cNvPr>
            <p:cNvSpPr/>
            <p:nvPr/>
          </p:nvSpPr>
          <p:spPr>
            <a:xfrm>
              <a:off x="4465061" y="2171094"/>
              <a:ext cx="44348" cy="44348"/>
            </a:xfrm>
            <a:custGeom>
              <a:avLst/>
              <a:gdLst>
                <a:gd name="connsiteX0" fmla="*/ 44348 w 44348"/>
                <a:gd name="connsiteY0" fmla="*/ 22174 h 44348"/>
                <a:gd name="connsiteX1" fmla="*/ 22174 w 44348"/>
                <a:gd name="connsiteY1" fmla="*/ 44348 h 44348"/>
                <a:gd name="connsiteX2" fmla="*/ 0 w 44348"/>
                <a:gd name="connsiteY2" fmla="*/ 22174 h 44348"/>
                <a:gd name="connsiteX3" fmla="*/ 22174 w 44348"/>
                <a:gd name="connsiteY3" fmla="*/ 0 h 44348"/>
                <a:gd name="connsiteX4" fmla="*/ 44348 w 44348"/>
                <a:gd name="connsiteY4" fmla="*/ 22174 h 4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8" h="44348">
                  <a:moveTo>
                    <a:pt x="44348" y="22174"/>
                  </a:moveTo>
                  <a:cubicBezTo>
                    <a:pt x="44348" y="34421"/>
                    <a:pt x="34421" y="44348"/>
                    <a:pt x="22174" y="44348"/>
                  </a:cubicBezTo>
                  <a:cubicBezTo>
                    <a:pt x="9928" y="44348"/>
                    <a:pt x="0" y="34421"/>
                    <a:pt x="0" y="22174"/>
                  </a:cubicBezTo>
                  <a:cubicBezTo>
                    <a:pt x="0" y="9928"/>
                    <a:pt x="9928" y="0"/>
                    <a:pt x="22174" y="0"/>
                  </a:cubicBezTo>
                  <a:cubicBezTo>
                    <a:pt x="34421" y="0"/>
                    <a:pt x="44348" y="9928"/>
                    <a:pt x="44348" y="22174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5" name="Freeform: Shape 1342">
              <a:extLst>
                <a:ext uri="{FF2B5EF4-FFF2-40B4-BE49-F238E27FC236}">
                  <a16:creationId xmlns:a16="http://schemas.microsoft.com/office/drawing/2014/main" id="{7D7A6739-D8A3-2B4F-9649-3385416237B3}"/>
                </a:ext>
              </a:extLst>
            </p:cNvPr>
            <p:cNvSpPr/>
            <p:nvPr/>
          </p:nvSpPr>
          <p:spPr>
            <a:xfrm rot="-5400000">
              <a:off x="4399247" y="2056337"/>
              <a:ext cx="42451" cy="42451"/>
            </a:xfrm>
            <a:custGeom>
              <a:avLst/>
              <a:gdLst>
                <a:gd name="connsiteX0" fmla="*/ 0 w 42451"/>
                <a:gd name="connsiteY0" fmla="*/ 0 h 42451"/>
                <a:gd name="connsiteX1" fmla="*/ 42451 w 42451"/>
                <a:gd name="connsiteY1" fmla="*/ 0 h 42451"/>
                <a:gd name="connsiteX2" fmla="*/ 42451 w 42451"/>
                <a:gd name="connsiteY2" fmla="*/ 42451 h 42451"/>
                <a:gd name="connsiteX3" fmla="*/ 0 w 42451"/>
                <a:gd name="connsiteY3" fmla="*/ 42451 h 4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51" h="42451">
                  <a:moveTo>
                    <a:pt x="0" y="0"/>
                  </a:moveTo>
                  <a:lnTo>
                    <a:pt x="42451" y="0"/>
                  </a:lnTo>
                  <a:lnTo>
                    <a:pt x="42451" y="42451"/>
                  </a:lnTo>
                  <a:lnTo>
                    <a:pt x="0" y="42451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6" name="Freeform: Shape 1343">
              <a:extLst>
                <a:ext uri="{FF2B5EF4-FFF2-40B4-BE49-F238E27FC236}">
                  <a16:creationId xmlns:a16="http://schemas.microsoft.com/office/drawing/2014/main" id="{81AD7BC6-2DD5-2E4E-93C5-9A4F7D9390D9}"/>
                </a:ext>
              </a:extLst>
            </p:cNvPr>
            <p:cNvSpPr/>
            <p:nvPr/>
          </p:nvSpPr>
          <p:spPr>
            <a:xfrm>
              <a:off x="4397921" y="2278559"/>
              <a:ext cx="45079" cy="52029"/>
            </a:xfrm>
            <a:custGeom>
              <a:avLst/>
              <a:gdLst>
                <a:gd name="connsiteX0" fmla="*/ 0 w 45079"/>
                <a:gd name="connsiteY0" fmla="*/ 39022 h 52029"/>
                <a:gd name="connsiteX1" fmla="*/ 0 w 45079"/>
                <a:gd name="connsiteY1" fmla="*/ 13007 h 52029"/>
                <a:gd name="connsiteX2" fmla="*/ 22540 w 45079"/>
                <a:gd name="connsiteY2" fmla="*/ 0 h 52029"/>
                <a:gd name="connsiteX3" fmla="*/ 45080 w 45079"/>
                <a:gd name="connsiteY3" fmla="*/ 13007 h 52029"/>
                <a:gd name="connsiteX4" fmla="*/ 45080 w 45079"/>
                <a:gd name="connsiteY4" fmla="*/ 39022 h 52029"/>
                <a:gd name="connsiteX5" fmla="*/ 22540 w 45079"/>
                <a:gd name="connsiteY5" fmla="*/ 52029 h 52029"/>
                <a:gd name="connsiteX6" fmla="*/ 0 w 45079"/>
                <a:gd name="connsiteY6" fmla="*/ 39022 h 5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79" h="52029">
                  <a:moveTo>
                    <a:pt x="0" y="39022"/>
                  </a:moveTo>
                  <a:lnTo>
                    <a:pt x="0" y="13007"/>
                  </a:lnTo>
                  <a:lnTo>
                    <a:pt x="22540" y="0"/>
                  </a:lnTo>
                  <a:lnTo>
                    <a:pt x="45080" y="13007"/>
                  </a:lnTo>
                  <a:lnTo>
                    <a:pt x="45080" y="39022"/>
                  </a:lnTo>
                  <a:lnTo>
                    <a:pt x="22540" y="52029"/>
                  </a:lnTo>
                  <a:lnTo>
                    <a:pt x="0" y="39022"/>
                  </a:ln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7" name="Freeform: Shape 1344">
              <a:extLst>
                <a:ext uri="{FF2B5EF4-FFF2-40B4-BE49-F238E27FC236}">
                  <a16:creationId xmlns:a16="http://schemas.microsoft.com/office/drawing/2014/main" id="{E4577501-9736-0941-9682-E1AF2184B447}"/>
                </a:ext>
              </a:extLst>
            </p:cNvPr>
            <p:cNvSpPr/>
            <p:nvPr/>
          </p:nvSpPr>
          <p:spPr>
            <a:xfrm>
              <a:off x="4216984" y="2162156"/>
              <a:ext cx="2286" cy="60030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8" name="Freeform: Shape 1345">
              <a:extLst>
                <a:ext uri="{FF2B5EF4-FFF2-40B4-BE49-F238E27FC236}">
                  <a16:creationId xmlns:a16="http://schemas.microsoft.com/office/drawing/2014/main" id="{EB0C32C9-A1D5-5443-9838-DDCE5F734EEA}"/>
                </a:ext>
              </a:extLst>
            </p:cNvPr>
            <p:cNvSpPr/>
            <p:nvPr/>
          </p:nvSpPr>
          <p:spPr>
            <a:xfrm>
              <a:off x="4284695" y="2106081"/>
              <a:ext cx="33832" cy="86090"/>
            </a:xfrm>
            <a:custGeom>
              <a:avLst/>
              <a:gdLst>
                <a:gd name="connsiteX0" fmla="*/ 0 w 33832"/>
                <a:gd name="connsiteY0" fmla="*/ 86091 h 86090"/>
                <a:gd name="connsiteX1" fmla="*/ 0 w 33832"/>
                <a:gd name="connsiteY1" fmla="*/ 50772 h 86090"/>
                <a:gd name="connsiteX2" fmla="*/ 33833 w 33832"/>
                <a:gd name="connsiteY2" fmla="*/ 33856 h 86090"/>
                <a:gd name="connsiteX3" fmla="*/ 33833 w 33832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32" h="86090">
                  <a:moveTo>
                    <a:pt x="0" y="86091"/>
                  </a:moveTo>
                  <a:lnTo>
                    <a:pt x="0" y="50772"/>
                  </a:lnTo>
                  <a:lnTo>
                    <a:pt x="33833" y="33856"/>
                  </a:lnTo>
                  <a:lnTo>
                    <a:pt x="33833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79" name="Freeform: Shape 1346">
              <a:extLst>
                <a:ext uri="{FF2B5EF4-FFF2-40B4-BE49-F238E27FC236}">
                  <a16:creationId xmlns:a16="http://schemas.microsoft.com/office/drawing/2014/main" id="{E149F551-1905-344A-B64E-E23BCAFD9A60}"/>
                </a:ext>
              </a:extLst>
            </p:cNvPr>
            <p:cNvSpPr/>
            <p:nvPr/>
          </p:nvSpPr>
          <p:spPr>
            <a:xfrm>
              <a:off x="4250840" y="2139936"/>
              <a:ext cx="33832" cy="16916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0" name="Freeform: Shape 1347">
              <a:extLst>
                <a:ext uri="{FF2B5EF4-FFF2-40B4-BE49-F238E27FC236}">
                  <a16:creationId xmlns:a16="http://schemas.microsoft.com/office/drawing/2014/main" id="{6C72EC16-2CDE-FD44-B538-47435C0BC7CA}"/>
                </a:ext>
              </a:extLst>
            </p:cNvPr>
            <p:cNvSpPr/>
            <p:nvPr/>
          </p:nvSpPr>
          <p:spPr>
            <a:xfrm>
              <a:off x="4284672" y="2075791"/>
              <a:ext cx="2286" cy="41559"/>
            </a:xfrm>
            <a:custGeom>
              <a:avLst/>
              <a:gdLst>
                <a:gd name="connsiteX0" fmla="*/ 0 w 2286"/>
                <a:gd name="connsiteY0" fmla="*/ 41559 h 41559"/>
                <a:gd name="connsiteX1" fmla="*/ 0 w 2286"/>
                <a:gd name="connsiteY1" fmla="*/ 0 h 4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59">
                  <a:moveTo>
                    <a:pt x="0" y="4155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1" name="Freeform: Shape 1348">
              <a:extLst>
                <a:ext uri="{FF2B5EF4-FFF2-40B4-BE49-F238E27FC236}">
                  <a16:creationId xmlns:a16="http://schemas.microsoft.com/office/drawing/2014/main" id="{6D097818-E820-114D-9085-13AFE9944C54}"/>
                </a:ext>
              </a:extLst>
            </p:cNvPr>
            <p:cNvSpPr/>
            <p:nvPr/>
          </p:nvSpPr>
          <p:spPr>
            <a:xfrm>
              <a:off x="4216984" y="2173335"/>
              <a:ext cx="32598" cy="19202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2" name="Freeform: Shape 1349">
              <a:extLst>
                <a:ext uri="{FF2B5EF4-FFF2-40B4-BE49-F238E27FC236}">
                  <a16:creationId xmlns:a16="http://schemas.microsoft.com/office/drawing/2014/main" id="{8A2F49F4-5D6F-2A44-B4CD-591D3290D841}"/>
                </a:ext>
              </a:extLst>
            </p:cNvPr>
            <p:cNvSpPr/>
            <p:nvPr/>
          </p:nvSpPr>
          <p:spPr>
            <a:xfrm>
              <a:off x="4250840" y="2224564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3" name="Freeform: Shape 1350">
              <a:extLst>
                <a:ext uri="{FF2B5EF4-FFF2-40B4-BE49-F238E27FC236}">
                  <a16:creationId xmlns:a16="http://schemas.microsoft.com/office/drawing/2014/main" id="{73AA32B9-12EB-9B45-9E8F-9EAD54D4F213}"/>
                </a:ext>
              </a:extLst>
            </p:cNvPr>
            <p:cNvSpPr/>
            <p:nvPr/>
          </p:nvSpPr>
          <p:spPr>
            <a:xfrm>
              <a:off x="4281769" y="2288549"/>
              <a:ext cx="32598" cy="19179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4" name="Freeform: Shape 1351">
              <a:extLst>
                <a:ext uri="{FF2B5EF4-FFF2-40B4-BE49-F238E27FC236}">
                  <a16:creationId xmlns:a16="http://schemas.microsoft.com/office/drawing/2014/main" id="{653CB2DC-DF86-C84F-9263-A0ECA8013477}"/>
                </a:ext>
              </a:extLst>
            </p:cNvPr>
            <p:cNvSpPr/>
            <p:nvPr/>
          </p:nvSpPr>
          <p:spPr>
            <a:xfrm>
              <a:off x="4279049" y="2224564"/>
              <a:ext cx="73334" cy="39479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5" name="Freeform: Shape 1352">
              <a:extLst>
                <a:ext uri="{FF2B5EF4-FFF2-40B4-BE49-F238E27FC236}">
                  <a16:creationId xmlns:a16="http://schemas.microsoft.com/office/drawing/2014/main" id="{8D0A4796-DCCE-6A41-A718-572AFC25C316}"/>
                </a:ext>
              </a:extLst>
            </p:cNvPr>
            <p:cNvSpPr/>
            <p:nvPr/>
          </p:nvSpPr>
          <p:spPr>
            <a:xfrm>
              <a:off x="4250840" y="2190708"/>
              <a:ext cx="33832" cy="22562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6" name="Freeform: Shape 1353">
              <a:extLst>
                <a:ext uri="{FF2B5EF4-FFF2-40B4-BE49-F238E27FC236}">
                  <a16:creationId xmlns:a16="http://schemas.microsoft.com/office/drawing/2014/main" id="{EFE359F8-F897-1D4E-B29F-3A13094EAA13}"/>
                </a:ext>
              </a:extLst>
            </p:cNvPr>
            <p:cNvSpPr/>
            <p:nvPr/>
          </p:nvSpPr>
          <p:spPr>
            <a:xfrm>
              <a:off x="4216984" y="2055308"/>
              <a:ext cx="135399" cy="270799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297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61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297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61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7" name="Freeform: Shape 1354">
              <a:extLst>
                <a:ext uri="{FF2B5EF4-FFF2-40B4-BE49-F238E27FC236}">
                  <a16:creationId xmlns:a16="http://schemas.microsoft.com/office/drawing/2014/main" id="{1A177F66-4CA1-BE41-84C2-9D6EA3AB0EEC}"/>
                </a:ext>
              </a:extLst>
            </p:cNvPr>
            <p:cNvSpPr/>
            <p:nvPr/>
          </p:nvSpPr>
          <p:spPr>
            <a:xfrm>
              <a:off x="4284695" y="2190708"/>
              <a:ext cx="33832" cy="50772"/>
            </a:xfrm>
            <a:custGeom>
              <a:avLst/>
              <a:gdLst>
                <a:gd name="connsiteX0" fmla="*/ 33833 w 33832"/>
                <a:gd name="connsiteY0" fmla="*/ 50772 h 50772"/>
                <a:gd name="connsiteX1" fmla="*/ 33833 w 33832"/>
                <a:gd name="connsiteY1" fmla="*/ 22563 h 50772"/>
                <a:gd name="connsiteX2" fmla="*/ 0 w 33832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32" h="50772">
                  <a:moveTo>
                    <a:pt x="33833" y="50772"/>
                  </a:moveTo>
                  <a:lnTo>
                    <a:pt x="33833" y="2256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8" name="Freeform: Shape 1355">
              <a:extLst>
                <a:ext uri="{FF2B5EF4-FFF2-40B4-BE49-F238E27FC236}">
                  <a16:creationId xmlns:a16="http://schemas.microsoft.com/office/drawing/2014/main" id="{EE3822FC-0D85-764E-A676-53AF0FF9E7BA}"/>
                </a:ext>
              </a:extLst>
            </p:cNvPr>
            <p:cNvSpPr/>
            <p:nvPr/>
          </p:nvSpPr>
          <p:spPr>
            <a:xfrm>
              <a:off x="4352384" y="2076545"/>
              <a:ext cx="2286" cy="122621"/>
            </a:xfrm>
            <a:custGeom>
              <a:avLst/>
              <a:gdLst>
                <a:gd name="connsiteX0" fmla="*/ 0 w 2286"/>
                <a:gd name="connsiteY0" fmla="*/ 122621 h 122621"/>
                <a:gd name="connsiteX1" fmla="*/ 0 w 2286"/>
                <a:gd name="connsiteY1" fmla="*/ 0 h 1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122621">
                  <a:moveTo>
                    <a:pt x="0" y="122621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89" name="Freeform: Shape 1356">
              <a:extLst>
                <a:ext uri="{FF2B5EF4-FFF2-40B4-BE49-F238E27FC236}">
                  <a16:creationId xmlns:a16="http://schemas.microsoft.com/office/drawing/2014/main" id="{96938CBA-7C5B-2344-8457-644AFAC70011}"/>
                </a:ext>
              </a:extLst>
            </p:cNvPr>
            <p:cNvSpPr/>
            <p:nvPr/>
          </p:nvSpPr>
          <p:spPr>
            <a:xfrm>
              <a:off x="4352772" y="2310998"/>
              <a:ext cx="33855" cy="16939"/>
            </a:xfrm>
            <a:custGeom>
              <a:avLst/>
              <a:gdLst>
                <a:gd name="connsiteX0" fmla="*/ 33856 w 33855"/>
                <a:gd name="connsiteY0" fmla="*/ 16939 h 16939"/>
                <a:gd name="connsiteX1" fmla="*/ 0 w 33855"/>
                <a:gd name="connsiteY1" fmla="*/ 0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33856" y="16939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0" name="Freeform: Shape 1357">
              <a:extLst>
                <a:ext uri="{FF2B5EF4-FFF2-40B4-BE49-F238E27FC236}">
                  <a16:creationId xmlns:a16="http://schemas.microsoft.com/office/drawing/2014/main" id="{D17DD86E-0081-A843-821B-1B8CF4F08800}"/>
                </a:ext>
              </a:extLst>
            </p:cNvPr>
            <p:cNvSpPr/>
            <p:nvPr/>
          </p:nvSpPr>
          <p:spPr>
            <a:xfrm>
              <a:off x="4454316" y="2226393"/>
              <a:ext cx="33855" cy="62042"/>
            </a:xfrm>
            <a:custGeom>
              <a:avLst/>
              <a:gdLst>
                <a:gd name="connsiteX0" fmla="*/ 33856 w 33855"/>
                <a:gd name="connsiteY0" fmla="*/ 0 h 62042"/>
                <a:gd name="connsiteX1" fmla="*/ 0 w 33855"/>
                <a:gd name="connsiteY1" fmla="*/ 22563 h 62042"/>
                <a:gd name="connsiteX2" fmla="*/ 0 w 33855"/>
                <a:gd name="connsiteY2" fmla="*/ 62042 h 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2042">
                  <a:moveTo>
                    <a:pt x="33856" y="0"/>
                  </a:moveTo>
                  <a:lnTo>
                    <a:pt x="0" y="22563"/>
                  </a:lnTo>
                  <a:lnTo>
                    <a:pt x="0" y="62042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1" name="Freeform: Shape 1358">
              <a:extLst>
                <a:ext uri="{FF2B5EF4-FFF2-40B4-BE49-F238E27FC236}">
                  <a16:creationId xmlns:a16="http://schemas.microsoft.com/office/drawing/2014/main" id="{D32EEEDF-F79B-0E48-9672-06D1A1889ADE}"/>
                </a:ext>
              </a:extLst>
            </p:cNvPr>
            <p:cNvSpPr/>
            <p:nvPr/>
          </p:nvSpPr>
          <p:spPr>
            <a:xfrm>
              <a:off x="4454316" y="2097577"/>
              <a:ext cx="33855" cy="63093"/>
            </a:xfrm>
            <a:custGeom>
              <a:avLst/>
              <a:gdLst>
                <a:gd name="connsiteX0" fmla="*/ 0 w 33855"/>
                <a:gd name="connsiteY0" fmla="*/ 0 h 63093"/>
                <a:gd name="connsiteX1" fmla="*/ 0 w 33855"/>
                <a:gd name="connsiteY1" fmla="*/ 43891 h 63093"/>
                <a:gd name="connsiteX2" fmla="*/ 33856 w 33855"/>
                <a:gd name="connsiteY2" fmla="*/ 63094 h 6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63093">
                  <a:moveTo>
                    <a:pt x="0" y="0"/>
                  </a:moveTo>
                  <a:lnTo>
                    <a:pt x="0" y="43891"/>
                  </a:lnTo>
                  <a:lnTo>
                    <a:pt x="33856" y="63094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2" name="Freeform: Shape 1359">
              <a:extLst>
                <a:ext uri="{FF2B5EF4-FFF2-40B4-BE49-F238E27FC236}">
                  <a16:creationId xmlns:a16="http://schemas.microsoft.com/office/drawing/2014/main" id="{EB153CBE-F8B9-104A-98CF-F20B7361FFBC}"/>
                </a:ext>
              </a:extLst>
            </p:cNvPr>
            <p:cNvSpPr/>
            <p:nvPr/>
          </p:nvSpPr>
          <p:spPr>
            <a:xfrm>
              <a:off x="4352772" y="2057114"/>
              <a:ext cx="33855" cy="22585"/>
            </a:xfrm>
            <a:custGeom>
              <a:avLst/>
              <a:gdLst>
                <a:gd name="connsiteX0" fmla="*/ 0 w 33855"/>
                <a:gd name="connsiteY0" fmla="*/ 22586 h 22585"/>
                <a:gd name="connsiteX1" fmla="*/ 33856 w 33855"/>
                <a:gd name="connsiteY1" fmla="*/ 0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585">
                  <a:moveTo>
                    <a:pt x="0" y="22586"/>
                  </a:moveTo>
                  <a:lnTo>
                    <a:pt x="33856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3" name="Freeform: Shape 1360">
              <a:extLst>
                <a:ext uri="{FF2B5EF4-FFF2-40B4-BE49-F238E27FC236}">
                  <a16:creationId xmlns:a16="http://schemas.microsoft.com/office/drawing/2014/main" id="{207D6709-A143-414D-B0C2-3355A3230065}"/>
                </a:ext>
              </a:extLst>
            </p:cNvPr>
            <p:cNvSpPr/>
            <p:nvPr/>
          </p:nvSpPr>
          <p:spPr>
            <a:xfrm>
              <a:off x="4362808" y="2167711"/>
              <a:ext cx="38610" cy="45994"/>
            </a:xfrm>
            <a:custGeom>
              <a:avLst/>
              <a:gdLst>
                <a:gd name="connsiteX0" fmla="*/ 0 w 38610"/>
                <a:gd name="connsiteY0" fmla="*/ 45994 h 45994"/>
                <a:gd name="connsiteX1" fmla="*/ 38611 w 38610"/>
                <a:gd name="connsiteY1" fmla="*/ 45994 h 45994"/>
                <a:gd name="connsiteX2" fmla="*/ 12070 w 38610"/>
                <a:gd name="connsiteY2" fmla="*/ 0 h 45994"/>
                <a:gd name="connsiteX3" fmla="*/ 960 w 38610"/>
                <a:gd name="connsiteY3" fmla="*/ 19248 h 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0" h="45994">
                  <a:moveTo>
                    <a:pt x="0" y="45994"/>
                  </a:moveTo>
                  <a:lnTo>
                    <a:pt x="38611" y="45994"/>
                  </a:lnTo>
                  <a:lnTo>
                    <a:pt x="12070" y="0"/>
                  </a:lnTo>
                  <a:lnTo>
                    <a:pt x="960" y="19248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4" name="Freeform: Shape 1361">
              <a:extLst>
                <a:ext uri="{FF2B5EF4-FFF2-40B4-BE49-F238E27FC236}">
                  <a16:creationId xmlns:a16="http://schemas.microsoft.com/office/drawing/2014/main" id="{A62CF736-AE32-894F-968C-DA0F148F7D6A}"/>
                </a:ext>
              </a:extLst>
            </p:cNvPr>
            <p:cNvSpPr/>
            <p:nvPr/>
          </p:nvSpPr>
          <p:spPr>
            <a:xfrm>
              <a:off x="4396961" y="2108389"/>
              <a:ext cx="23317" cy="75117"/>
            </a:xfrm>
            <a:custGeom>
              <a:avLst/>
              <a:gdLst>
                <a:gd name="connsiteX0" fmla="*/ 23317 w 23317"/>
                <a:gd name="connsiteY0" fmla="*/ 0 h 75117"/>
                <a:gd name="connsiteX1" fmla="*/ 23317 w 23317"/>
                <a:gd name="connsiteY1" fmla="*/ 57264 h 75117"/>
                <a:gd name="connsiteX2" fmla="*/ 0 w 23317"/>
                <a:gd name="connsiteY2" fmla="*/ 75118 h 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17" h="75117">
                  <a:moveTo>
                    <a:pt x="23317" y="0"/>
                  </a:moveTo>
                  <a:lnTo>
                    <a:pt x="23317" y="57264"/>
                  </a:lnTo>
                  <a:lnTo>
                    <a:pt x="0" y="75118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95" name="Freeform: Shape 1362">
              <a:extLst>
                <a:ext uri="{FF2B5EF4-FFF2-40B4-BE49-F238E27FC236}">
                  <a16:creationId xmlns:a16="http://schemas.microsoft.com/office/drawing/2014/main" id="{6AEAF6B6-E410-7F45-BD5B-DB58308E7B80}"/>
                </a:ext>
              </a:extLst>
            </p:cNvPr>
            <p:cNvSpPr/>
            <p:nvPr/>
          </p:nvSpPr>
          <p:spPr>
            <a:xfrm>
              <a:off x="4387817" y="2225021"/>
              <a:ext cx="32461" cy="43936"/>
            </a:xfrm>
            <a:custGeom>
              <a:avLst/>
              <a:gdLst>
                <a:gd name="connsiteX0" fmla="*/ 32461 w 32461"/>
                <a:gd name="connsiteY0" fmla="*/ 43937 h 43936"/>
                <a:gd name="connsiteX1" fmla="*/ 32461 w 32461"/>
                <a:gd name="connsiteY1" fmla="*/ 24712 h 43936"/>
                <a:gd name="connsiteX2" fmla="*/ 0 w 32461"/>
                <a:gd name="connsiteY2" fmla="*/ 0 h 4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61" h="43936">
                  <a:moveTo>
                    <a:pt x="32461" y="43937"/>
                  </a:moveTo>
                  <a:lnTo>
                    <a:pt x="32461" y="2471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BF1A1001-6E58-514E-82F6-644513D8A0B4}"/>
              </a:ext>
            </a:extLst>
          </p:cNvPr>
          <p:cNvSpPr txBox="1"/>
          <p:nvPr/>
        </p:nvSpPr>
        <p:spPr>
          <a:xfrm>
            <a:off x="7077708" y="48555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rtifact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Candidate</a:t>
            </a: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D5B6DC85-EE03-C44A-ACA0-E5E5FB781B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27083" y="4417542"/>
            <a:ext cx="807446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aphic 301">
            <a:extLst>
              <a:ext uri="{FF2B5EF4-FFF2-40B4-BE49-F238E27FC236}">
                <a16:creationId xmlns:a16="http://schemas.microsoft.com/office/drawing/2014/main" id="{98FC4BCB-9389-6749-AA44-62B651DA690F}"/>
              </a:ext>
            </a:extLst>
          </p:cNvPr>
          <p:cNvGrpSpPr/>
          <p:nvPr/>
        </p:nvGrpSpPr>
        <p:grpSpPr>
          <a:xfrm>
            <a:off x="7914989" y="5490667"/>
            <a:ext cx="658541" cy="462021"/>
            <a:chOff x="5032223" y="2065687"/>
            <a:chExt cx="361247" cy="254614"/>
          </a:xfrm>
        </p:grpSpPr>
        <p:sp>
          <p:nvSpPr>
            <p:cNvPr id="200" name="Freeform: Shape 1364">
              <a:extLst>
                <a:ext uri="{FF2B5EF4-FFF2-40B4-BE49-F238E27FC236}">
                  <a16:creationId xmlns:a16="http://schemas.microsoft.com/office/drawing/2014/main" id="{948B0792-D525-1145-9D0E-59D7778DDABC}"/>
                </a:ext>
              </a:extLst>
            </p:cNvPr>
            <p:cNvSpPr/>
            <p:nvPr/>
          </p:nvSpPr>
          <p:spPr>
            <a:xfrm>
              <a:off x="5284996" y="2213347"/>
              <a:ext cx="108475" cy="105034"/>
            </a:xfrm>
            <a:custGeom>
              <a:avLst/>
              <a:gdLst>
                <a:gd name="connsiteX0" fmla="*/ 35264 w 108475"/>
                <a:gd name="connsiteY0" fmla="*/ 105035 h 105034"/>
                <a:gd name="connsiteX1" fmla="*/ 3443 w 108475"/>
                <a:gd name="connsiteY1" fmla="*/ 35266 h 105034"/>
                <a:gd name="connsiteX2" fmla="*/ 73212 w 108475"/>
                <a:gd name="connsiteY2" fmla="*/ 3443 h 105034"/>
                <a:gd name="connsiteX3" fmla="*/ 105033 w 108475"/>
                <a:gd name="connsiteY3" fmla="*/ 73214 h 105034"/>
                <a:gd name="connsiteX4" fmla="*/ 73212 w 108475"/>
                <a:gd name="connsiteY4" fmla="*/ 105035 h 10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75" h="105034">
                  <a:moveTo>
                    <a:pt x="35264" y="105035"/>
                  </a:moveTo>
                  <a:cubicBezTo>
                    <a:pt x="7210" y="94556"/>
                    <a:pt x="-7036" y="63320"/>
                    <a:pt x="3443" y="35266"/>
                  </a:cubicBezTo>
                  <a:cubicBezTo>
                    <a:pt x="13922" y="7212"/>
                    <a:pt x="45158" y="-7036"/>
                    <a:pt x="73212" y="3443"/>
                  </a:cubicBezTo>
                  <a:cubicBezTo>
                    <a:pt x="101265" y="13922"/>
                    <a:pt x="115512" y="45160"/>
                    <a:pt x="105033" y="73214"/>
                  </a:cubicBezTo>
                  <a:cubicBezTo>
                    <a:pt x="99537" y="87929"/>
                    <a:pt x="87929" y="99537"/>
                    <a:pt x="73212" y="105035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1" name="Freeform: Shape 1365">
              <a:extLst>
                <a:ext uri="{FF2B5EF4-FFF2-40B4-BE49-F238E27FC236}">
                  <a16:creationId xmlns:a16="http://schemas.microsoft.com/office/drawing/2014/main" id="{0A32E918-E4CD-7243-8436-3F6AC7346857}"/>
                </a:ext>
              </a:extLst>
            </p:cNvPr>
            <p:cNvSpPr/>
            <p:nvPr/>
          </p:nvSpPr>
          <p:spPr>
            <a:xfrm>
              <a:off x="5318872" y="2247263"/>
              <a:ext cx="40562" cy="38291"/>
            </a:xfrm>
            <a:custGeom>
              <a:avLst/>
              <a:gdLst>
                <a:gd name="connsiteX0" fmla="*/ 10966 w 40562"/>
                <a:gd name="connsiteY0" fmla="*/ 38292 h 38291"/>
                <a:gd name="connsiteX1" fmla="*/ 2270 w 40562"/>
                <a:gd name="connsiteY1" fmla="*/ 10965 h 38291"/>
                <a:gd name="connsiteX2" fmla="*/ 29597 w 40562"/>
                <a:gd name="connsiteY2" fmla="*/ 2271 h 38291"/>
                <a:gd name="connsiteX3" fmla="*/ 38293 w 40562"/>
                <a:gd name="connsiteY3" fmla="*/ 29596 h 38291"/>
                <a:gd name="connsiteX4" fmla="*/ 29597 w 40562"/>
                <a:gd name="connsiteY4" fmla="*/ 38292 h 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2" h="38291">
                  <a:moveTo>
                    <a:pt x="10966" y="38292"/>
                  </a:moveTo>
                  <a:cubicBezTo>
                    <a:pt x="1019" y="33146"/>
                    <a:pt x="-2874" y="20914"/>
                    <a:pt x="2270" y="10965"/>
                  </a:cubicBezTo>
                  <a:cubicBezTo>
                    <a:pt x="7416" y="1019"/>
                    <a:pt x="19650" y="-2874"/>
                    <a:pt x="29597" y="2271"/>
                  </a:cubicBezTo>
                  <a:cubicBezTo>
                    <a:pt x="39543" y="7415"/>
                    <a:pt x="43436" y="19650"/>
                    <a:pt x="38293" y="29596"/>
                  </a:cubicBezTo>
                  <a:cubicBezTo>
                    <a:pt x="36363" y="33324"/>
                    <a:pt x="33325" y="36362"/>
                    <a:pt x="29597" y="38292"/>
                  </a:cubicBez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2" name="Freeform: Shape 1366">
              <a:extLst>
                <a:ext uri="{FF2B5EF4-FFF2-40B4-BE49-F238E27FC236}">
                  <a16:creationId xmlns:a16="http://schemas.microsoft.com/office/drawing/2014/main" id="{93A6F30B-11C2-BA49-9A08-EE6D1C7857C4}"/>
                </a:ext>
              </a:extLst>
            </p:cNvPr>
            <p:cNvSpPr/>
            <p:nvPr/>
          </p:nvSpPr>
          <p:spPr>
            <a:xfrm>
              <a:off x="5318911" y="2283451"/>
              <a:ext cx="11635" cy="36781"/>
            </a:xfrm>
            <a:custGeom>
              <a:avLst/>
              <a:gdLst>
                <a:gd name="connsiteX0" fmla="*/ 11636 w 11635"/>
                <a:gd name="connsiteY0" fmla="*/ 0 h 36781"/>
                <a:gd name="connsiteX1" fmla="*/ 0 w 11635"/>
                <a:gd name="connsiteY1" fmla="*/ 36782 h 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35" h="36781">
                  <a:moveTo>
                    <a:pt x="11636" y="0"/>
                  </a:moveTo>
                  <a:lnTo>
                    <a:pt x="0" y="367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3" name="Freeform: Shape 1367">
              <a:extLst>
                <a:ext uri="{FF2B5EF4-FFF2-40B4-BE49-F238E27FC236}">
                  <a16:creationId xmlns:a16="http://schemas.microsoft.com/office/drawing/2014/main" id="{78C1CD7E-F625-E343-9973-D4BF5137F946}"/>
                </a:ext>
              </a:extLst>
            </p:cNvPr>
            <p:cNvSpPr/>
            <p:nvPr/>
          </p:nvSpPr>
          <p:spPr>
            <a:xfrm>
              <a:off x="5347852" y="2283383"/>
              <a:ext cx="11292" cy="36918"/>
            </a:xfrm>
            <a:custGeom>
              <a:avLst/>
              <a:gdLst>
                <a:gd name="connsiteX0" fmla="*/ 0 w 11292"/>
                <a:gd name="connsiteY0" fmla="*/ 0 h 36918"/>
                <a:gd name="connsiteX1" fmla="*/ 11293 w 11292"/>
                <a:gd name="connsiteY1" fmla="*/ 36919 h 3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2" h="36918">
                  <a:moveTo>
                    <a:pt x="0" y="0"/>
                  </a:moveTo>
                  <a:lnTo>
                    <a:pt x="11293" y="36919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4" name="Freeform: Shape 1368">
              <a:extLst>
                <a:ext uri="{FF2B5EF4-FFF2-40B4-BE49-F238E27FC236}">
                  <a16:creationId xmlns:a16="http://schemas.microsoft.com/office/drawing/2014/main" id="{1EF68425-1E8F-D549-B9CF-3113FC7D5BAD}"/>
                </a:ext>
              </a:extLst>
            </p:cNvPr>
            <p:cNvSpPr/>
            <p:nvPr/>
          </p:nvSpPr>
          <p:spPr>
            <a:xfrm>
              <a:off x="5089854" y="2107063"/>
              <a:ext cx="685" cy="187223"/>
            </a:xfrm>
            <a:custGeom>
              <a:avLst/>
              <a:gdLst>
                <a:gd name="connsiteX0" fmla="*/ 686 w 685"/>
                <a:gd name="connsiteY0" fmla="*/ 187223 h 187223"/>
                <a:gd name="connsiteX1" fmla="*/ 0 w 685"/>
                <a:gd name="connsiteY1" fmla="*/ 0 h 1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" h="187223">
                  <a:moveTo>
                    <a:pt x="686" y="187223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5" name="Freeform: Shape 1369">
              <a:extLst>
                <a:ext uri="{FF2B5EF4-FFF2-40B4-BE49-F238E27FC236}">
                  <a16:creationId xmlns:a16="http://schemas.microsoft.com/office/drawing/2014/main" id="{D36847CD-D8D9-F947-A831-943CCD405028}"/>
                </a:ext>
              </a:extLst>
            </p:cNvPr>
            <p:cNvSpPr/>
            <p:nvPr/>
          </p:nvSpPr>
          <p:spPr>
            <a:xfrm>
              <a:off x="5046945" y="2078054"/>
              <a:ext cx="17144" cy="17145"/>
            </a:xfrm>
            <a:custGeom>
              <a:avLst/>
              <a:gdLst>
                <a:gd name="connsiteX0" fmla="*/ 17145 w 17144"/>
                <a:gd name="connsiteY0" fmla="*/ 8573 h 17145"/>
                <a:gd name="connsiteX1" fmla="*/ 8572 w 17144"/>
                <a:gd name="connsiteY1" fmla="*/ 17145 h 17145"/>
                <a:gd name="connsiteX2" fmla="*/ 0 w 17144"/>
                <a:gd name="connsiteY2" fmla="*/ 8573 h 17145"/>
                <a:gd name="connsiteX3" fmla="*/ 8572 w 17144"/>
                <a:gd name="connsiteY3" fmla="*/ 0 h 17145"/>
                <a:gd name="connsiteX4" fmla="*/ 17145 w 17144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2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2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6" name="Freeform: Shape 1370">
              <a:extLst>
                <a:ext uri="{FF2B5EF4-FFF2-40B4-BE49-F238E27FC236}">
                  <a16:creationId xmlns:a16="http://schemas.microsoft.com/office/drawing/2014/main" id="{453DFA9A-4177-4E46-B4EF-5B08BEEB09EC}"/>
                </a:ext>
              </a:extLst>
            </p:cNvPr>
            <p:cNvSpPr/>
            <p:nvPr/>
          </p:nvSpPr>
          <p:spPr>
            <a:xfrm>
              <a:off x="5072640" y="2077963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7" name="Freeform: Shape 1371">
              <a:extLst>
                <a:ext uri="{FF2B5EF4-FFF2-40B4-BE49-F238E27FC236}">
                  <a16:creationId xmlns:a16="http://schemas.microsoft.com/office/drawing/2014/main" id="{D7B43D18-0FF6-AE40-915C-484BE4A5A98F}"/>
                </a:ext>
              </a:extLst>
            </p:cNvPr>
            <p:cNvSpPr/>
            <p:nvPr/>
          </p:nvSpPr>
          <p:spPr>
            <a:xfrm>
              <a:off x="5098312" y="2077871"/>
              <a:ext cx="17145" cy="17145"/>
            </a:xfrm>
            <a:custGeom>
              <a:avLst/>
              <a:gdLst>
                <a:gd name="connsiteX0" fmla="*/ 17145 w 17145"/>
                <a:gd name="connsiteY0" fmla="*/ 8573 h 17145"/>
                <a:gd name="connsiteX1" fmla="*/ 8573 w 17145"/>
                <a:gd name="connsiteY1" fmla="*/ 17145 h 17145"/>
                <a:gd name="connsiteX2" fmla="*/ 0 w 17145"/>
                <a:gd name="connsiteY2" fmla="*/ 8573 h 17145"/>
                <a:gd name="connsiteX3" fmla="*/ 8573 w 17145"/>
                <a:gd name="connsiteY3" fmla="*/ 0 h 17145"/>
                <a:gd name="connsiteX4" fmla="*/ 17145 w 17145"/>
                <a:gd name="connsiteY4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" h="17145">
                  <a:moveTo>
                    <a:pt x="17145" y="8573"/>
                  </a:moveTo>
                  <a:cubicBezTo>
                    <a:pt x="17145" y="13307"/>
                    <a:pt x="13307" y="17145"/>
                    <a:pt x="8573" y="17145"/>
                  </a:cubicBezTo>
                  <a:cubicBezTo>
                    <a:pt x="3838" y="17145"/>
                    <a:pt x="0" y="13307"/>
                    <a:pt x="0" y="8573"/>
                  </a:cubicBezTo>
                  <a:cubicBezTo>
                    <a:pt x="0" y="3838"/>
                    <a:pt x="3838" y="0"/>
                    <a:pt x="8573" y="0"/>
                  </a:cubicBezTo>
                  <a:cubicBezTo>
                    <a:pt x="13307" y="0"/>
                    <a:pt x="17145" y="3838"/>
                    <a:pt x="17145" y="8573"/>
                  </a:cubicBezTo>
                  <a:close/>
                </a:path>
              </a:pathLst>
            </a:custGeom>
            <a:solidFill>
              <a:srgbClr val="EFF5E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8" name="Freeform: Shape 1372">
              <a:extLst>
                <a:ext uri="{FF2B5EF4-FFF2-40B4-BE49-F238E27FC236}">
                  <a16:creationId xmlns:a16="http://schemas.microsoft.com/office/drawing/2014/main" id="{931D555E-2D7B-8A42-9B0F-C4199D1C63BE}"/>
                </a:ext>
              </a:extLst>
            </p:cNvPr>
            <p:cNvSpPr/>
            <p:nvPr/>
          </p:nvSpPr>
          <p:spPr>
            <a:xfrm>
              <a:off x="5032223" y="2065687"/>
              <a:ext cx="306758" cy="227662"/>
            </a:xfrm>
            <a:custGeom>
              <a:avLst/>
              <a:gdLst>
                <a:gd name="connsiteX0" fmla="*/ 196596 w 306758"/>
                <a:gd name="connsiteY0" fmla="*/ 227663 h 227662"/>
                <a:gd name="connsiteX1" fmla="*/ 6401 w 306758"/>
                <a:gd name="connsiteY1" fmla="*/ 227663 h 227662"/>
                <a:gd name="connsiteX2" fmla="*/ 0 w 306758"/>
                <a:gd name="connsiteY2" fmla="*/ 221308 h 227662"/>
                <a:gd name="connsiteX3" fmla="*/ 0 w 306758"/>
                <a:gd name="connsiteY3" fmla="*/ 221285 h 227662"/>
                <a:gd name="connsiteX4" fmla="*/ 0 w 306758"/>
                <a:gd name="connsiteY4" fmla="*/ 6401 h 227662"/>
                <a:gd name="connsiteX5" fmla="*/ 6355 w 306758"/>
                <a:gd name="connsiteY5" fmla="*/ 0 h 227662"/>
                <a:gd name="connsiteX6" fmla="*/ 6378 w 306758"/>
                <a:gd name="connsiteY6" fmla="*/ 0 h 227662"/>
                <a:gd name="connsiteX7" fmla="*/ 300358 w 306758"/>
                <a:gd name="connsiteY7" fmla="*/ 0 h 227662"/>
                <a:gd name="connsiteX8" fmla="*/ 306758 w 306758"/>
                <a:gd name="connsiteY8" fmla="*/ 6401 h 227662"/>
                <a:gd name="connsiteX9" fmla="*/ 306758 w 306758"/>
                <a:gd name="connsiteY9" fmla="*/ 135446 h 2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58" h="227662">
                  <a:moveTo>
                    <a:pt x="196596" y="227663"/>
                  </a:moveTo>
                  <a:lnTo>
                    <a:pt x="6401" y="227663"/>
                  </a:lnTo>
                  <a:cubicBezTo>
                    <a:pt x="2878" y="227676"/>
                    <a:pt x="13" y="224830"/>
                    <a:pt x="0" y="221308"/>
                  </a:cubicBezTo>
                  <a:cubicBezTo>
                    <a:pt x="0" y="221301"/>
                    <a:pt x="0" y="221292"/>
                    <a:pt x="0" y="221285"/>
                  </a:cubicBezTo>
                  <a:lnTo>
                    <a:pt x="0" y="6401"/>
                  </a:lnTo>
                  <a:cubicBezTo>
                    <a:pt x="-13" y="2878"/>
                    <a:pt x="2833" y="13"/>
                    <a:pt x="6355" y="0"/>
                  </a:cubicBezTo>
                  <a:cubicBezTo>
                    <a:pt x="6363" y="0"/>
                    <a:pt x="6370" y="0"/>
                    <a:pt x="6378" y="0"/>
                  </a:cubicBezTo>
                  <a:lnTo>
                    <a:pt x="300358" y="0"/>
                  </a:lnTo>
                  <a:cubicBezTo>
                    <a:pt x="303892" y="0"/>
                    <a:pt x="306758" y="2866"/>
                    <a:pt x="306758" y="6401"/>
                  </a:cubicBezTo>
                  <a:lnTo>
                    <a:pt x="306758" y="135446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09" name="Freeform: Shape 1373">
              <a:extLst>
                <a:ext uri="{FF2B5EF4-FFF2-40B4-BE49-F238E27FC236}">
                  <a16:creationId xmlns:a16="http://schemas.microsoft.com/office/drawing/2014/main" id="{9AD683EF-5441-9643-881F-C14EB8415441}"/>
                </a:ext>
              </a:extLst>
            </p:cNvPr>
            <p:cNvSpPr/>
            <p:nvPr/>
          </p:nvSpPr>
          <p:spPr>
            <a:xfrm>
              <a:off x="5248639" y="2293350"/>
              <a:ext cx="27546" cy="2286"/>
            </a:xfrm>
            <a:custGeom>
              <a:avLst/>
              <a:gdLst>
                <a:gd name="connsiteX0" fmla="*/ 27546 w 27546"/>
                <a:gd name="connsiteY0" fmla="*/ 0 h 2286"/>
                <a:gd name="connsiteX1" fmla="*/ 27546 w 27546"/>
                <a:gd name="connsiteY1" fmla="*/ 0 h 2286"/>
                <a:gd name="connsiteX2" fmla="*/ 0 w 27546"/>
                <a:gd name="connsiteY2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46" h="2286">
                  <a:moveTo>
                    <a:pt x="27546" y="0"/>
                  </a:moveTo>
                  <a:lnTo>
                    <a:pt x="27546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0" name="Freeform: Shape 1374">
              <a:extLst>
                <a:ext uri="{FF2B5EF4-FFF2-40B4-BE49-F238E27FC236}">
                  <a16:creationId xmlns:a16="http://schemas.microsoft.com/office/drawing/2014/main" id="{41D59E1E-8ACC-CA44-B89B-B4D8BBCCF68C}"/>
                </a:ext>
              </a:extLst>
            </p:cNvPr>
            <p:cNvSpPr/>
            <p:nvPr/>
          </p:nvSpPr>
          <p:spPr>
            <a:xfrm>
              <a:off x="5032429" y="2107063"/>
              <a:ext cx="306072" cy="2286"/>
            </a:xfrm>
            <a:custGeom>
              <a:avLst/>
              <a:gdLst>
                <a:gd name="connsiteX0" fmla="*/ 0 w 306072"/>
                <a:gd name="connsiteY0" fmla="*/ 0 h 2286"/>
                <a:gd name="connsiteX1" fmla="*/ 306073 w 30607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072" h="2286">
                  <a:moveTo>
                    <a:pt x="0" y="0"/>
                  </a:moveTo>
                  <a:lnTo>
                    <a:pt x="306073" y="0"/>
                  </a:lnTo>
                </a:path>
              </a:pathLst>
            </a:custGeom>
            <a:ln w="12700" cap="flat">
              <a:solidFill>
                <a:srgbClr val="EFF5E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1" name="Freeform: Shape 1375">
              <a:extLst>
                <a:ext uri="{FF2B5EF4-FFF2-40B4-BE49-F238E27FC236}">
                  <a16:creationId xmlns:a16="http://schemas.microsoft.com/office/drawing/2014/main" id="{D129634D-DAE9-A74D-B0C6-FBC41F7C9B9F}"/>
                </a:ext>
              </a:extLst>
            </p:cNvPr>
            <p:cNvSpPr/>
            <p:nvPr/>
          </p:nvSpPr>
          <p:spPr>
            <a:xfrm>
              <a:off x="5197158" y="2148623"/>
              <a:ext cx="31798" cy="104081"/>
            </a:xfrm>
            <a:custGeom>
              <a:avLst/>
              <a:gdLst>
                <a:gd name="connsiteX0" fmla="*/ 31798 w 31798"/>
                <a:gd name="connsiteY0" fmla="*/ 0 h 104081"/>
                <a:gd name="connsiteX1" fmla="*/ 0 w 31798"/>
                <a:gd name="connsiteY1" fmla="*/ 104082 h 10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98" h="104081">
                  <a:moveTo>
                    <a:pt x="31798" y="0"/>
                  </a:moveTo>
                  <a:lnTo>
                    <a:pt x="0" y="104082"/>
                  </a:lnTo>
                </a:path>
              </a:pathLst>
            </a:custGeom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2" name="Freeform: Shape 1376">
              <a:extLst>
                <a:ext uri="{FF2B5EF4-FFF2-40B4-BE49-F238E27FC236}">
                  <a16:creationId xmlns:a16="http://schemas.microsoft.com/office/drawing/2014/main" id="{FCC16E27-074E-3E40-9E12-15B045792D5B}"/>
                </a:ext>
              </a:extLst>
            </p:cNvPr>
            <p:cNvSpPr/>
            <p:nvPr/>
          </p:nvSpPr>
          <p:spPr>
            <a:xfrm>
              <a:off x="5149107" y="2172809"/>
              <a:ext cx="36827" cy="44416"/>
            </a:xfrm>
            <a:custGeom>
              <a:avLst/>
              <a:gdLst>
                <a:gd name="connsiteX0" fmla="*/ 36827 w 36827"/>
                <a:gd name="connsiteY0" fmla="*/ 0 h 44416"/>
                <a:gd name="connsiteX1" fmla="*/ 0 w 36827"/>
                <a:gd name="connsiteY1" fmla="*/ 20368 h 44416"/>
                <a:gd name="connsiteX2" fmla="*/ 0 w 36827"/>
                <a:gd name="connsiteY2" fmla="*/ 24963 h 44416"/>
                <a:gd name="connsiteX3" fmla="*/ 36827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36827" y="0"/>
                  </a:moveTo>
                  <a:lnTo>
                    <a:pt x="0" y="20368"/>
                  </a:lnTo>
                  <a:lnTo>
                    <a:pt x="0" y="24963"/>
                  </a:lnTo>
                  <a:lnTo>
                    <a:pt x="36827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13" name="Freeform: Shape 1377">
              <a:extLst>
                <a:ext uri="{FF2B5EF4-FFF2-40B4-BE49-F238E27FC236}">
                  <a16:creationId xmlns:a16="http://schemas.microsoft.com/office/drawing/2014/main" id="{999D7172-0380-6E49-8209-8569FF5FE30F}"/>
                </a:ext>
              </a:extLst>
            </p:cNvPr>
            <p:cNvSpPr/>
            <p:nvPr/>
          </p:nvSpPr>
          <p:spPr>
            <a:xfrm>
              <a:off x="5243107" y="2172809"/>
              <a:ext cx="36827" cy="44416"/>
            </a:xfrm>
            <a:custGeom>
              <a:avLst/>
              <a:gdLst>
                <a:gd name="connsiteX0" fmla="*/ 0 w 36827"/>
                <a:gd name="connsiteY0" fmla="*/ 0 h 44416"/>
                <a:gd name="connsiteX1" fmla="*/ 36827 w 36827"/>
                <a:gd name="connsiteY1" fmla="*/ 20368 h 44416"/>
                <a:gd name="connsiteX2" fmla="*/ 36827 w 36827"/>
                <a:gd name="connsiteY2" fmla="*/ 24963 h 44416"/>
                <a:gd name="connsiteX3" fmla="*/ 0 w 36827"/>
                <a:gd name="connsiteY3" fmla="*/ 44417 h 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7" h="44416">
                  <a:moveTo>
                    <a:pt x="0" y="0"/>
                  </a:moveTo>
                  <a:lnTo>
                    <a:pt x="36827" y="20368"/>
                  </a:lnTo>
                  <a:lnTo>
                    <a:pt x="36827" y="24963"/>
                  </a:lnTo>
                  <a:lnTo>
                    <a:pt x="0" y="44417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D6940AEC-6AB4-A249-89B6-E9AA69625D7F}"/>
              </a:ext>
            </a:extLst>
          </p:cNvPr>
          <p:cNvSpPr txBox="1"/>
          <p:nvPr/>
        </p:nvSpPr>
        <p:spPr>
          <a:xfrm>
            <a:off x="8590073" y="5483451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ode </a:t>
            </a:r>
          </a:p>
        </p:txBody>
      </p: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85311D70-97FD-9741-98DF-4EE68AEBDA33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7954871" y="2848531"/>
            <a:ext cx="225861" cy="2330166"/>
          </a:xfrm>
          <a:prstGeom prst="bentConnector2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43A9927-C402-C943-8F8C-4D4CC148F599}"/>
              </a:ext>
            </a:extLst>
          </p:cNvPr>
          <p:cNvSpPr/>
          <p:nvPr/>
        </p:nvSpPr>
        <p:spPr>
          <a:xfrm>
            <a:off x="7953203" y="2384497"/>
            <a:ext cx="1207089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Deployments</a:t>
            </a:r>
          </a:p>
        </p:txBody>
      </p:sp>
      <p:sp>
        <p:nvSpPr>
          <p:cNvPr id="218" name="Curved Up Arrow 217">
            <a:extLst>
              <a:ext uri="{FF2B5EF4-FFF2-40B4-BE49-F238E27FC236}">
                <a16:creationId xmlns:a16="http://schemas.microsoft.com/office/drawing/2014/main" id="{5ECEB066-139F-4346-86D9-18E289F3D2BA}"/>
              </a:ext>
            </a:extLst>
          </p:cNvPr>
          <p:cNvSpPr/>
          <p:nvPr/>
        </p:nvSpPr>
        <p:spPr>
          <a:xfrm rot="10800000">
            <a:off x="3694838" y="2698995"/>
            <a:ext cx="1330067" cy="258980"/>
          </a:xfrm>
          <a:prstGeom prst="curvedUpArrow">
            <a:avLst>
              <a:gd name="adj1" fmla="val 42232"/>
              <a:gd name="adj2" fmla="val 8403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BAF5FB3-DB21-0E4A-B7B6-8A44FFBF4E81}"/>
              </a:ext>
            </a:extLst>
          </p:cNvPr>
          <p:cNvSpPr txBox="1"/>
          <p:nvPr/>
        </p:nvSpPr>
        <p:spPr>
          <a:xfrm>
            <a:off x="4174115" y="270740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Tune</a:t>
            </a:r>
          </a:p>
        </p:txBody>
      </p:sp>
      <p:cxnSp>
        <p:nvCxnSpPr>
          <p:cNvPr id="235" name="Elbow Connector 234">
            <a:extLst>
              <a:ext uri="{FF2B5EF4-FFF2-40B4-BE49-F238E27FC236}">
                <a16:creationId xmlns:a16="http://schemas.microsoft.com/office/drawing/2014/main" id="{75B97571-D868-364E-804E-F0CFEDA850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6704" y="4121789"/>
            <a:ext cx="2497025" cy="2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A434E0-F271-4637-B9BC-C6E586D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-ready features and capabilities</a:t>
            </a:r>
          </a:p>
        </p:txBody>
      </p:sp>
      <p:cxnSp>
        <p:nvCxnSpPr>
          <p:cNvPr id="164" name="Elbow Connector 216">
            <a:extLst>
              <a:ext uri="{FF2B5EF4-FFF2-40B4-BE49-F238E27FC236}">
                <a16:creationId xmlns:a16="http://schemas.microsoft.com/office/drawing/2014/main" id="{71DD9068-BE7E-4428-9A67-3C93CA7B739E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2604993" y="3752083"/>
            <a:ext cx="1148561" cy="224665"/>
          </a:xfrm>
          <a:prstGeom prst="bentConnector2">
            <a:avLst/>
          </a:prstGeom>
          <a:ln w="19050" cap="rnd">
            <a:solidFill>
              <a:schemeClr val="accent1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8DDA56C-50DD-4C22-ACF8-0B892936F1E2}"/>
              </a:ext>
            </a:extLst>
          </p:cNvPr>
          <p:cNvSpPr/>
          <p:nvPr/>
        </p:nvSpPr>
        <p:spPr>
          <a:xfrm>
            <a:off x="3247503" y="3307987"/>
            <a:ext cx="1012101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Training Job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160860C-E9A2-4724-B2D0-19CA3C37279E}"/>
              </a:ext>
            </a:extLst>
          </p:cNvPr>
          <p:cNvSpPr/>
          <p:nvPr/>
        </p:nvSpPr>
        <p:spPr>
          <a:xfrm>
            <a:off x="4620589" y="3273852"/>
            <a:ext cx="113657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SageMaker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Processing Job</a:t>
            </a:r>
          </a:p>
        </p:txBody>
      </p:sp>
      <p:sp>
        <p:nvSpPr>
          <p:cNvPr id="171" name="Rounded Rectangle 169">
            <a:extLst>
              <a:ext uri="{FF2B5EF4-FFF2-40B4-BE49-F238E27FC236}">
                <a16:creationId xmlns:a16="http://schemas.microsoft.com/office/drawing/2014/main" id="{D8318FE8-40FE-43A4-9E03-6E3355E20BA2}"/>
              </a:ext>
            </a:extLst>
          </p:cNvPr>
          <p:cNvSpPr/>
          <p:nvPr/>
        </p:nvSpPr>
        <p:spPr>
          <a:xfrm>
            <a:off x="9178900" y="3271339"/>
            <a:ext cx="1521485" cy="107370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Manage </a:t>
            </a:r>
            <a:r>
              <a:rPr lang="en-US" sz="1200" dirty="0">
                <a:solidFill>
                  <a:schemeClr val="accent1"/>
                </a:solidFill>
              </a:rPr>
              <a:t>model</a:t>
            </a: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  <a:p>
            <a:pPr algn="ctr"/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AFE7F95-B521-49AB-8960-708514BBEFEC}"/>
              </a:ext>
            </a:extLst>
          </p:cNvPr>
          <p:cNvSpPr/>
          <p:nvPr/>
        </p:nvSpPr>
        <p:spPr>
          <a:xfrm>
            <a:off x="9334041" y="3696049"/>
            <a:ext cx="1253708" cy="44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SageMaker</a:t>
            </a:r>
          </a:p>
          <a:p>
            <a:pPr algn="ctr"/>
            <a:r>
              <a:rPr lang="en-US" sz="1200" dirty="0"/>
              <a:t>Model Monitor</a:t>
            </a:r>
          </a:p>
        </p:txBody>
      </p:sp>
      <p:grpSp>
        <p:nvGrpSpPr>
          <p:cNvPr id="216" name="Graphic 4">
            <a:extLst>
              <a:ext uri="{FF2B5EF4-FFF2-40B4-BE49-F238E27FC236}">
                <a16:creationId xmlns:a16="http://schemas.microsoft.com/office/drawing/2014/main" id="{DD06CA5C-02B8-408F-AB7B-AD09E1CFD4BB}"/>
              </a:ext>
            </a:extLst>
          </p:cNvPr>
          <p:cNvGrpSpPr/>
          <p:nvPr/>
        </p:nvGrpSpPr>
        <p:grpSpPr>
          <a:xfrm>
            <a:off x="9330391" y="4852264"/>
            <a:ext cx="858067" cy="937343"/>
            <a:chOff x="1522000" y="1619250"/>
            <a:chExt cx="457200" cy="457200"/>
          </a:xfrm>
        </p:grpSpPr>
        <p:sp>
          <p:nvSpPr>
            <p:cNvPr id="217" name="Freeform: Shape 520">
              <a:extLst>
                <a:ext uri="{FF2B5EF4-FFF2-40B4-BE49-F238E27FC236}">
                  <a16:creationId xmlns:a16="http://schemas.microsoft.com/office/drawing/2014/main" id="{80B217C2-03BD-4ED3-A322-E0E336232132}"/>
                </a:ext>
              </a:extLst>
            </p:cNvPr>
            <p:cNvSpPr/>
            <p:nvPr/>
          </p:nvSpPr>
          <p:spPr>
            <a:xfrm>
              <a:off x="1563490" y="1935152"/>
              <a:ext cx="324657" cy="22905"/>
            </a:xfrm>
            <a:custGeom>
              <a:avLst/>
              <a:gdLst>
                <a:gd name="connsiteX0" fmla="*/ 0 w 324657"/>
                <a:gd name="connsiteY0" fmla="*/ 0 h 22905"/>
                <a:gd name="connsiteX1" fmla="*/ 0 w 324657"/>
                <a:gd name="connsiteY1" fmla="*/ 16002 h 22905"/>
                <a:gd name="connsiteX2" fmla="*/ 1120 w 324657"/>
                <a:gd name="connsiteY2" fmla="*/ 16825 h 22905"/>
                <a:gd name="connsiteX3" fmla="*/ 19225 w 324657"/>
                <a:gd name="connsiteY3" fmla="*/ 22906 h 22905"/>
                <a:gd name="connsiteX4" fmla="*/ 307581 w 324657"/>
                <a:gd name="connsiteY4" fmla="*/ 22906 h 22905"/>
                <a:gd name="connsiteX5" fmla="*/ 322577 w 324657"/>
                <a:gd name="connsiteY5" fmla="*/ 17648 h 22905"/>
                <a:gd name="connsiteX6" fmla="*/ 324658 w 324657"/>
                <a:gd name="connsiteY6" fmla="*/ 16002 h 22905"/>
                <a:gd name="connsiteX7" fmla="*/ 324658 w 324657"/>
                <a:gd name="connsiteY7" fmla="*/ 0 h 2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4657" h="22905">
                  <a:moveTo>
                    <a:pt x="0" y="0"/>
                  </a:moveTo>
                  <a:lnTo>
                    <a:pt x="0" y="16002"/>
                  </a:lnTo>
                  <a:lnTo>
                    <a:pt x="1120" y="16825"/>
                  </a:lnTo>
                  <a:cubicBezTo>
                    <a:pt x="6335" y="20764"/>
                    <a:pt x="12690" y="22899"/>
                    <a:pt x="19225" y="22906"/>
                  </a:cubicBezTo>
                  <a:lnTo>
                    <a:pt x="307581" y="22906"/>
                  </a:lnTo>
                  <a:cubicBezTo>
                    <a:pt x="313031" y="22903"/>
                    <a:pt x="318319" y="21049"/>
                    <a:pt x="322577" y="17648"/>
                  </a:cubicBezTo>
                  <a:lnTo>
                    <a:pt x="324658" y="16002"/>
                  </a:lnTo>
                  <a:lnTo>
                    <a:pt x="324658" y="0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0" name="Freeform: Shape 521">
              <a:extLst>
                <a:ext uri="{FF2B5EF4-FFF2-40B4-BE49-F238E27FC236}">
                  <a16:creationId xmlns:a16="http://schemas.microsoft.com/office/drawing/2014/main" id="{BA45C9FA-E43A-458B-AD69-3D1876457501}"/>
                </a:ext>
              </a:extLst>
            </p:cNvPr>
            <p:cNvSpPr/>
            <p:nvPr/>
          </p:nvSpPr>
          <p:spPr>
            <a:xfrm>
              <a:off x="1608730" y="1752935"/>
              <a:ext cx="236646" cy="162374"/>
            </a:xfrm>
            <a:custGeom>
              <a:avLst/>
              <a:gdLst>
                <a:gd name="connsiteX0" fmla="*/ 236647 w 236646"/>
                <a:gd name="connsiteY0" fmla="*/ 135423 h 162374"/>
                <a:gd name="connsiteX1" fmla="*/ 236647 w 236646"/>
                <a:gd name="connsiteY1" fmla="*/ 155814 h 162374"/>
                <a:gd name="connsiteX2" fmla="*/ 230086 w 236646"/>
                <a:gd name="connsiteY2" fmla="*/ 162375 h 162374"/>
                <a:gd name="connsiteX3" fmla="*/ 6561 w 236646"/>
                <a:gd name="connsiteY3" fmla="*/ 162375 h 162374"/>
                <a:gd name="connsiteX4" fmla="*/ 0 w 236646"/>
                <a:gd name="connsiteY4" fmla="*/ 155814 h 162374"/>
                <a:gd name="connsiteX5" fmla="*/ 0 w 236646"/>
                <a:gd name="connsiteY5" fmla="*/ 6561 h 162374"/>
                <a:gd name="connsiteX6" fmla="*/ 6561 w 236646"/>
                <a:gd name="connsiteY6" fmla="*/ 0 h 162374"/>
                <a:gd name="connsiteX7" fmla="*/ 228920 w 236646"/>
                <a:gd name="connsiteY7" fmla="*/ 0 h 162374"/>
                <a:gd name="connsiteX8" fmla="*/ 235458 w 236646"/>
                <a:gd name="connsiteY8" fmla="*/ 6538 h 162374"/>
                <a:gd name="connsiteX9" fmla="*/ 235458 w 236646"/>
                <a:gd name="connsiteY9" fmla="*/ 6561 h 162374"/>
                <a:gd name="connsiteX10" fmla="*/ 235458 w 236646"/>
                <a:gd name="connsiteY10" fmla="*/ 15476 h 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646" h="162374">
                  <a:moveTo>
                    <a:pt x="236647" y="135423"/>
                  </a:moveTo>
                  <a:lnTo>
                    <a:pt x="236647" y="155814"/>
                  </a:lnTo>
                  <a:cubicBezTo>
                    <a:pt x="236647" y="159437"/>
                    <a:pt x="233709" y="162375"/>
                    <a:pt x="230086" y="162375"/>
                  </a:cubicBezTo>
                  <a:lnTo>
                    <a:pt x="6561" y="162375"/>
                  </a:lnTo>
                  <a:cubicBezTo>
                    <a:pt x="2943" y="162363"/>
                    <a:pt x="13" y="159433"/>
                    <a:pt x="0" y="155814"/>
                  </a:cubicBezTo>
                  <a:lnTo>
                    <a:pt x="0" y="6561"/>
                  </a:lnTo>
                  <a:cubicBezTo>
                    <a:pt x="0" y="2937"/>
                    <a:pt x="2937" y="0"/>
                    <a:pt x="6561" y="0"/>
                  </a:cubicBezTo>
                  <a:lnTo>
                    <a:pt x="228920" y="0"/>
                  </a:lnTo>
                  <a:cubicBezTo>
                    <a:pt x="232532" y="0"/>
                    <a:pt x="235458" y="2927"/>
                    <a:pt x="235458" y="6538"/>
                  </a:cubicBezTo>
                  <a:cubicBezTo>
                    <a:pt x="235458" y="6546"/>
                    <a:pt x="235458" y="6553"/>
                    <a:pt x="235458" y="6561"/>
                  </a:cubicBezTo>
                  <a:lnTo>
                    <a:pt x="235458" y="15476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1" name="Freeform: Shape 522">
              <a:extLst>
                <a:ext uri="{FF2B5EF4-FFF2-40B4-BE49-F238E27FC236}">
                  <a16:creationId xmlns:a16="http://schemas.microsoft.com/office/drawing/2014/main" id="{B7E8CD7A-BC99-49E3-9E82-DB19543F71CB}"/>
                </a:ext>
              </a:extLst>
            </p:cNvPr>
            <p:cNvSpPr/>
            <p:nvPr/>
          </p:nvSpPr>
          <p:spPr>
            <a:xfrm>
              <a:off x="1591768" y="1737641"/>
              <a:ext cx="268810" cy="196710"/>
            </a:xfrm>
            <a:custGeom>
              <a:avLst/>
              <a:gdLst>
                <a:gd name="connsiteX0" fmla="*/ 268811 w 268810"/>
                <a:gd name="connsiteY0" fmla="*/ 29421 h 196710"/>
                <a:gd name="connsiteX1" fmla="*/ 268811 w 268810"/>
                <a:gd name="connsiteY1" fmla="*/ 6561 h 196710"/>
                <a:gd name="connsiteX2" fmla="*/ 262273 w 268810"/>
                <a:gd name="connsiteY2" fmla="*/ 0 h 196710"/>
                <a:gd name="connsiteX3" fmla="*/ 6561 w 268810"/>
                <a:gd name="connsiteY3" fmla="*/ 0 h 196710"/>
                <a:gd name="connsiteX4" fmla="*/ 0 w 268810"/>
                <a:gd name="connsiteY4" fmla="*/ 6561 h 196710"/>
                <a:gd name="connsiteX5" fmla="*/ 0 w 268810"/>
                <a:gd name="connsiteY5" fmla="*/ 190149 h 196710"/>
                <a:gd name="connsiteX6" fmla="*/ 6561 w 268810"/>
                <a:gd name="connsiteY6" fmla="*/ 196710 h 196710"/>
                <a:gd name="connsiteX7" fmla="*/ 262273 w 268810"/>
                <a:gd name="connsiteY7" fmla="*/ 196710 h 196710"/>
                <a:gd name="connsiteX8" fmla="*/ 268811 w 268810"/>
                <a:gd name="connsiteY8" fmla="*/ 190149 h 196710"/>
                <a:gd name="connsiteX9" fmla="*/ 268811 w 268810"/>
                <a:gd name="connsiteY9" fmla="*/ 147447 h 19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0" h="196710">
                  <a:moveTo>
                    <a:pt x="268811" y="29421"/>
                  </a:moveTo>
                  <a:lnTo>
                    <a:pt x="268811" y="6561"/>
                  </a:lnTo>
                  <a:cubicBezTo>
                    <a:pt x="268811" y="2946"/>
                    <a:pt x="265887" y="13"/>
                    <a:pt x="262273" y="0"/>
                  </a:cubicBezTo>
                  <a:lnTo>
                    <a:pt x="6561" y="0"/>
                  </a:lnTo>
                  <a:cubicBezTo>
                    <a:pt x="2937" y="0"/>
                    <a:pt x="0" y="2937"/>
                    <a:pt x="0" y="6561"/>
                  </a:cubicBezTo>
                  <a:lnTo>
                    <a:pt x="0" y="190149"/>
                  </a:lnTo>
                  <a:cubicBezTo>
                    <a:pt x="0" y="193773"/>
                    <a:pt x="2937" y="196710"/>
                    <a:pt x="6561" y="196710"/>
                  </a:cubicBezTo>
                  <a:lnTo>
                    <a:pt x="262273" y="196710"/>
                  </a:lnTo>
                  <a:cubicBezTo>
                    <a:pt x="265887" y="196697"/>
                    <a:pt x="268811" y="193764"/>
                    <a:pt x="268811" y="190149"/>
                  </a:cubicBezTo>
                  <a:lnTo>
                    <a:pt x="268811" y="147447"/>
                  </a:lnTo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2" name="Freeform: Shape 523">
              <a:extLst>
                <a:ext uri="{FF2B5EF4-FFF2-40B4-BE49-F238E27FC236}">
                  <a16:creationId xmlns:a16="http://schemas.microsoft.com/office/drawing/2014/main" id="{82DE2A1B-E7C0-4288-96AA-05F3842CD186}"/>
                </a:ext>
              </a:extLst>
            </p:cNvPr>
            <p:cNvSpPr/>
            <p:nvPr/>
          </p:nvSpPr>
          <p:spPr>
            <a:xfrm>
              <a:off x="1848509" y="1792825"/>
              <a:ext cx="12023" cy="66275"/>
            </a:xfrm>
            <a:custGeom>
              <a:avLst/>
              <a:gdLst>
                <a:gd name="connsiteX0" fmla="*/ 6012 w 12023"/>
                <a:gd name="connsiteY0" fmla="*/ 66271 h 66275"/>
                <a:gd name="connsiteX1" fmla="*/ 1668 w 12023"/>
                <a:gd name="connsiteY1" fmla="*/ 64557 h 66275"/>
                <a:gd name="connsiteX2" fmla="*/ 1668 w 12023"/>
                <a:gd name="connsiteY2" fmla="*/ 55778 h 66275"/>
                <a:gd name="connsiteX3" fmla="*/ 10355 w 12023"/>
                <a:gd name="connsiteY3" fmla="*/ 55778 h 66275"/>
                <a:gd name="connsiteX4" fmla="*/ 10355 w 12023"/>
                <a:gd name="connsiteY4" fmla="*/ 64557 h 66275"/>
                <a:gd name="connsiteX5" fmla="*/ 6012 w 12023"/>
                <a:gd name="connsiteY5" fmla="*/ 66271 h 66275"/>
                <a:gd name="connsiteX6" fmla="*/ 2217 w 12023"/>
                <a:gd name="connsiteY6" fmla="*/ 45880 h 66275"/>
                <a:gd name="connsiteX7" fmla="*/ 914 w 12023"/>
                <a:gd name="connsiteY7" fmla="*/ 1212 h 66275"/>
                <a:gd name="connsiteX8" fmla="*/ 6012 w 12023"/>
                <a:gd name="connsiteY8" fmla="*/ 0 h 66275"/>
                <a:gd name="connsiteX9" fmla="*/ 11087 w 12023"/>
                <a:gd name="connsiteY9" fmla="*/ 1212 h 66275"/>
                <a:gd name="connsiteX10" fmla="*/ 9806 w 12023"/>
                <a:gd name="connsiteY10" fmla="*/ 45880 h 6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23" h="66275">
                  <a:moveTo>
                    <a:pt x="6012" y="66271"/>
                  </a:moveTo>
                  <a:cubicBezTo>
                    <a:pt x="4386" y="66337"/>
                    <a:pt x="2809" y="65716"/>
                    <a:pt x="1668" y="64557"/>
                  </a:cubicBezTo>
                  <a:cubicBezTo>
                    <a:pt x="-556" y="62053"/>
                    <a:pt x="-556" y="58282"/>
                    <a:pt x="1668" y="55778"/>
                  </a:cubicBezTo>
                  <a:cubicBezTo>
                    <a:pt x="4112" y="53491"/>
                    <a:pt x="7911" y="53491"/>
                    <a:pt x="10355" y="55778"/>
                  </a:cubicBezTo>
                  <a:cubicBezTo>
                    <a:pt x="12579" y="58282"/>
                    <a:pt x="12579" y="62053"/>
                    <a:pt x="10355" y="64557"/>
                  </a:cubicBezTo>
                  <a:cubicBezTo>
                    <a:pt x="9214" y="65716"/>
                    <a:pt x="7637" y="66337"/>
                    <a:pt x="6012" y="66271"/>
                  </a:cubicBezTo>
                  <a:close/>
                  <a:moveTo>
                    <a:pt x="2217" y="45880"/>
                  </a:moveTo>
                  <a:lnTo>
                    <a:pt x="914" y="1212"/>
                  </a:lnTo>
                  <a:cubicBezTo>
                    <a:pt x="2496" y="418"/>
                    <a:pt x="4242" y="4"/>
                    <a:pt x="6012" y="0"/>
                  </a:cubicBezTo>
                  <a:cubicBezTo>
                    <a:pt x="7774" y="-1"/>
                    <a:pt x="9514" y="414"/>
                    <a:pt x="11087" y="1212"/>
                  </a:cubicBezTo>
                  <a:lnTo>
                    <a:pt x="9806" y="45880"/>
                  </a:lnTo>
                  <a:close/>
                </a:path>
              </a:pathLst>
            </a:custGeom>
            <a:solidFill>
              <a:srgbClr val="FF9900"/>
            </a:solidFill>
            <a:ln w="2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3" name="Freeform: Shape 524">
              <a:extLst>
                <a:ext uri="{FF2B5EF4-FFF2-40B4-BE49-F238E27FC236}">
                  <a16:creationId xmlns:a16="http://schemas.microsoft.com/office/drawing/2014/main" id="{FB789B30-971B-4E55-9B7D-6E97A8B99988}"/>
                </a:ext>
              </a:extLst>
            </p:cNvPr>
            <p:cNvSpPr/>
            <p:nvPr/>
          </p:nvSpPr>
          <p:spPr>
            <a:xfrm>
              <a:off x="1805829" y="1777761"/>
              <a:ext cx="96834" cy="96834"/>
            </a:xfrm>
            <a:custGeom>
              <a:avLst/>
              <a:gdLst>
                <a:gd name="connsiteX0" fmla="*/ 96835 w 96834"/>
                <a:gd name="connsiteY0" fmla="*/ 48417 h 96834"/>
                <a:gd name="connsiteX1" fmla="*/ 48418 w 96834"/>
                <a:gd name="connsiteY1" fmla="*/ 96835 h 96834"/>
                <a:gd name="connsiteX2" fmla="*/ 0 w 96834"/>
                <a:gd name="connsiteY2" fmla="*/ 48417 h 96834"/>
                <a:gd name="connsiteX3" fmla="*/ 48418 w 96834"/>
                <a:gd name="connsiteY3" fmla="*/ 0 h 96834"/>
                <a:gd name="connsiteX4" fmla="*/ 96835 w 96834"/>
                <a:gd name="connsiteY4" fmla="*/ 48417 h 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34" h="96834">
                  <a:moveTo>
                    <a:pt x="96835" y="48417"/>
                  </a:moveTo>
                  <a:cubicBezTo>
                    <a:pt x="96835" y="75158"/>
                    <a:pt x="75158" y="96835"/>
                    <a:pt x="48418" y="96835"/>
                  </a:cubicBezTo>
                  <a:cubicBezTo>
                    <a:pt x="21677" y="96835"/>
                    <a:pt x="0" y="75158"/>
                    <a:pt x="0" y="48417"/>
                  </a:cubicBezTo>
                  <a:cubicBezTo>
                    <a:pt x="0" y="21677"/>
                    <a:pt x="21677" y="0"/>
                    <a:pt x="48418" y="0"/>
                  </a:cubicBezTo>
                  <a:cubicBezTo>
                    <a:pt x="75158" y="0"/>
                    <a:pt x="96835" y="21677"/>
                    <a:pt x="96835" y="48417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4" name="Freeform: Shape 525">
              <a:extLst>
                <a:ext uri="{FF2B5EF4-FFF2-40B4-BE49-F238E27FC236}">
                  <a16:creationId xmlns:a16="http://schemas.microsoft.com/office/drawing/2014/main" id="{A87F0B23-3F36-4EF2-93CB-3D0B378F3FD9}"/>
                </a:ext>
              </a:extLst>
            </p:cNvPr>
            <p:cNvSpPr/>
            <p:nvPr/>
          </p:nvSpPr>
          <p:spPr>
            <a:xfrm>
              <a:off x="1880261" y="1849130"/>
              <a:ext cx="57346" cy="58043"/>
            </a:xfrm>
            <a:custGeom>
              <a:avLst/>
              <a:gdLst>
                <a:gd name="connsiteX0" fmla="*/ 17282 w 57346"/>
                <a:gd name="connsiteY0" fmla="*/ 0 h 58043"/>
                <a:gd name="connsiteX1" fmla="*/ 53858 w 57346"/>
                <a:gd name="connsiteY1" fmla="*/ 36827 h 58043"/>
                <a:gd name="connsiteX2" fmla="*/ 53607 w 57346"/>
                <a:gd name="connsiteY2" fmla="*/ 54315 h 58043"/>
                <a:gd name="connsiteX3" fmla="*/ 53607 w 57346"/>
                <a:gd name="connsiteY3" fmla="*/ 54315 h 58043"/>
                <a:gd name="connsiteX4" fmla="*/ 36119 w 57346"/>
                <a:gd name="connsiteY4" fmla="*/ 54544 h 58043"/>
                <a:gd name="connsiteX5" fmla="*/ 0 w 57346"/>
                <a:gd name="connsiteY5" fmla="*/ 18379 h 5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46" h="58043">
                  <a:moveTo>
                    <a:pt x="17282" y="0"/>
                  </a:moveTo>
                  <a:lnTo>
                    <a:pt x="53858" y="36827"/>
                  </a:lnTo>
                  <a:cubicBezTo>
                    <a:pt x="58606" y="41731"/>
                    <a:pt x="58492" y="49551"/>
                    <a:pt x="53607" y="54315"/>
                  </a:cubicBezTo>
                  <a:lnTo>
                    <a:pt x="53607" y="54315"/>
                  </a:lnTo>
                  <a:cubicBezTo>
                    <a:pt x="48836" y="59196"/>
                    <a:pt x="41015" y="59297"/>
                    <a:pt x="36119" y="54544"/>
                  </a:cubicBezTo>
                  <a:lnTo>
                    <a:pt x="0" y="18379"/>
                  </a:lnTo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5" name="Freeform: Shape 526">
              <a:extLst>
                <a:ext uri="{FF2B5EF4-FFF2-40B4-BE49-F238E27FC236}">
                  <a16:creationId xmlns:a16="http://schemas.microsoft.com/office/drawing/2014/main" id="{F577CBD6-D3E3-4A14-865E-4E7E905D34D2}"/>
                </a:ext>
              </a:extLst>
            </p:cNvPr>
            <p:cNvSpPr/>
            <p:nvPr/>
          </p:nvSpPr>
          <p:spPr>
            <a:xfrm>
              <a:off x="1671458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6" name="Freeform: Shape 527">
              <a:extLst>
                <a:ext uri="{FF2B5EF4-FFF2-40B4-BE49-F238E27FC236}">
                  <a16:creationId xmlns:a16="http://schemas.microsoft.com/office/drawing/2014/main" id="{6617A042-0A4A-4579-8885-D339296A4E0E}"/>
                </a:ext>
              </a:extLst>
            </p:cNvPr>
            <p:cNvSpPr/>
            <p:nvPr/>
          </p:nvSpPr>
          <p:spPr>
            <a:xfrm>
              <a:off x="1736815" y="1778881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7" name="Freeform: Shape 528">
              <a:extLst>
                <a:ext uri="{FF2B5EF4-FFF2-40B4-BE49-F238E27FC236}">
                  <a16:creationId xmlns:a16="http://schemas.microsoft.com/office/drawing/2014/main" id="{52E58FB5-1F9D-4BF5-AA38-E763FB1B713A}"/>
                </a:ext>
              </a:extLst>
            </p:cNvPr>
            <p:cNvSpPr/>
            <p:nvPr/>
          </p:nvSpPr>
          <p:spPr>
            <a:xfrm>
              <a:off x="1736815" y="1843483"/>
              <a:ext cx="45857" cy="45857"/>
            </a:xfrm>
            <a:custGeom>
              <a:avLst/>
              <a:gdLst>
                <a:gd name="connsiteX0" fmla="*/ 0 w 45857"/>
                <a:gd name="connsiteY0" fmla="*/ 0 h 45857"/>
                <a:gd name="connsiteX1" fmla="*/ 45857 w 45857"/>
                <a:gd name="connsiteY1" fmla="*/ 0 h 45857"/>
                <a:gd name="connsiteX2" fmla="*/ 45857 w 45857"/>
                <a:gd name="connsiteY2" fmla="*/ 45857 h 45857"/>
                <a:gd name="connsiteX3" fmla="*/ 0 w 45857"/>
                <a:gd name="connsiteY3" fmla="*/ 45857 h 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7" h="45857">
                  <a:moveTo>
                    <a:pt x="0" y="0"/>
                  </a:moveTo>
                  <a:lnTo>
                    <a:pt x="45857" y="0"/>
                  </a:lnTo>
                  <a:lnTo>
                    <a:pt x="45857" y="45857"/>
                  </a:lnTo>
                  <a:lnTo>
                    <a:pt x="0" y="45857"/>
                  </a:lnTo>
                  <a:close/>
                </a:path>
              </a:pathLst>
            </a:custGeom>
            <a:noFill/>
            <a:ln w="12700" cap="flat">
              <a:solidFill>
                <a:srgbClr val="F1F2F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228" name="Freeform: Shape 529">
              <a:extLst>
                <a:ext uri="{FF2B5EF4-FFF2-40B4-BE49-F238E27FC236}">
                  <a16:creationId xmlns:a16="http://schemas.microsoft.com/office/drawing/2014/main" id="{FCCE7DEE-392D-49B4-B7EE-6240D8250AFD}"/>
                </a:ext>
              </a:extLst>
            </p:cNvPr>
            <p:cNvSpPr/>
            <p:nvPr/>
          </p:nvSpPr>
          <p:spPr>
            <a:xfrm>
              <a:off x="1671664" y="1779087"/>
              <a:ext cx="45445" cy="45445"/>
            </a:xfrm>
            <a:custGeom>
              <a:avLst/>
              <a:gdLst>
                <a:gd name="connsiteX0" fmla="*/ 45446 w 45445"/>
                <a:gd name="connsiteY0" fmla="*/ 22723 h 45445"/>
                <a:gd name="connsiteX1" fmla="*/ 22723 w 45445"/>
                <a:gd name="connsiteY1" fmla="*/ 45446 h 45445"/>
                <a:gd name="connsiteX2" fmla="*/ 0 w 45445"/>
                <a:gd name="connsiteY2" fmla="*/ 22723 h 45445"/>
                <a:gd name="connsiteX3" fmla="*/ 22723 w 45445"/>
                <a:gd name="connsiteY3" fmla="*/ 0 h 45445"/>
                <a:gd name="connsiteX4" fmla="*/ 45446 w 45445"/>
                <a:gd name="connsiteY4" fmla="*/ 22723 h 4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5" h="45445">
                  <a:moveTo>
                    <a:pt x="45446" y="22723"/>
                  </a:moveTo>
                  <a:cubicBezTo>
                    <a:pt x="45446" y="35272"/>
                    <a:pt x="35272" y="45446"/>
                    <a:pt x="22723" y="45446"/>
                  </a:cubicBezTo>
                  <a:cubicBezTo>
                    <a:pt x="10173" y="45446"/>
                    <a:pt x="0" y="35272"/>
                    <a:pt x="0" y="22723"/>
                  </a:cubicBezTo>
                  <a:cubicBezTo>
                    <a:pt x="0" y="10173"/>
                    <a:pt x="10173" y="0"/>
                    <a:pt x="22723" y="0"/>
                  </a:cubicBezTo>
                  <a:cubicBezTo>
                    <a:pt x="35272" y="0"/>
                    <a:pt x="45446" y="10173"/>
                    <a:pt x="45446" y="22723"/>
                  </a:cubicBezTo>
                  <a:close/>
                </a:path>
              </a:pathLst>
            </a:custGeom>
            <a:noFill/>
            <a:ln w="12700" cap="flat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400" dirty="0"/>
            </a:p>
          </p:txBody>
        </p:sp>
      </p:grpSp>
      <p:cxnSp>
        <p:nvCxnSpPr>
          <p:cNvPr id="229" name="Elbow Connector 230">
            <a:extLst>
              <a:ext uri="{FF2B5EF4-FFF2-40B4-BE49-F238E27FC236}">
                <a16:creationId xmlns:a16="http://schemas.microsoft.com/office/drawing/2014/main" id="{CE820E06-163D-4B3B-81F1-2FC8D4773A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87091" y="4699949"/>
            <a:ext cx="645957" cy="1"/>
          </a:xfrm>
          <a:prstGeom prst="bentConnector3">
            <a:avLst/>
          </a:prstGeom>
          <a:ln w="19050" cap="rnd">
            <a:solidFill>
              <a:schemeClr val="tx1">
                <a:lumMod val="50000"/>
              </a:schemeClr>
            </a:solidFill>
            <a:miter lim="800000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Pentagon 215">
            <a:extLst>
              <a:ext uri="{FF2B5EF4-FFF2-40B4-BE49-F238E27FC236}">
                <a16:creationId xmlns:a16="http://schemas.microsoft.com/office/drawing/2014/main" id="{1A6CACC7-2C8C-4970-9ACC-4DB00D4EB4BE}"/>
              </a:ext>
            </a:extLst>
          </p:cNvPr>
          <p:cNvSpPr/>
          <p:nvPr/>
        </p:nvSpPr>
        <p:spPr>
          <a:xfrm>
            <a:off x="872157" y="1084687"/>
            <a:ext cx="9955500" cy="370683"/>
          </a:xfrm>
          <a:prstGeom prst="homePlat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SageMaker Pipelines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5749F47-F12F-41D7-A75E-6BECE317AF4E}"/>
              </a:ext>
            </a:extLst>
          </p:cNvPr>
          <p:cNvSpPr txBox="1"/>
          <p:nvPr/>
        </p:nvSpPr>
        <p:spPr>
          <a:xfrm>
            <a:off x="10057083" y="515427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5713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FA7EB8-5D60-E749-8FDE-30A2F53A8776}"/>
              </a:ext>
            </a:extLst>
          </p:cNvPr>
          <p:cNvSpPr/>
          <p:nvPr/>
        </p:nvSpPr>
        <p:spPr>
          <a:xfrm>
            <a:off x="1077686" y="1111630"/>
            <a:ext cx="10214428" cy="4993026"/>
          </a:xfrm>
          <a:prstGeom prst="rect">
            <a:avLst/>
          </a:prstGeom>
          <a:noFill/>
          <a:ln w="19050">
            <a:solidFill>
              <a:srgbClr val="46A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23101-E977-0B45-AB03-EAB2B1FDB213}"/>
              </a:ext>
            </a:extLst>
          </p:cNvPr>
          <p:cNvSpPr/>
          <p:nvPr/>
        </p:nvSpPr>
        <p:spPr>
          <a:xfrm>
            <a:off x="1127872" y="1111630"/>
            <a:ext cx="10164242" cy="462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1" name="Graphic 22">
            <a:extLst>
              <a:ext uri="{FF2B5EF4-FFF2-40B4-BE49-F238E27FC236}">
                <a16:creationId xmlns:a16="http://schemas.microsoft.com/office/drawing/2014/main" id="{058A33AB-9668-834F-B469-98A20378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1111631"/>
            <a:ext cx="406706" cy="4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8F25C549-5C6C-054E-A42E-96760178F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17" y="1162920"/>
            <a:ext cx="29999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SageMaker Projects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E0D053-F8C4-7745-8406-36F44DDC215A}"/>
              </a:ext>
            </a:extLst>
          </p:cNvPr>
          <p:cNvSpPr/>
          <p:nvPr/>
        </p:nvSpPr>
        <p:spPr>
          <a:xfrm>
            <a:off x="10861532" y="1169719"/>
            <a:ext cx="374642" cy="3821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3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743C94C-B253-0845-9D9B-85EBF3D17091}"/>
              </a:ext>
            </a:extLst>
          </p:cNvPr>
          <p:cNvSpPr/>
          <p:nvPr/>
        </p:nvSpPr>
        <p:spPr>
          <a:xfrm>
            <a:off x="1543049" y="1812036"/>
            <a:ext cx="5288957" cy="193331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Build, train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FFD42D8E-18EE-F941-A444-E1E5A7343C56}"/>
              </a:ext>
            </a:extLst>
          </p:cNvPr>
          <p:cNvSpPr/>
          <p:nvPr/>
        </p:nvSpPr>
        <p:spPr>
          <a:xfrm>
            <a:off x="5567346" y="2028822"/>
            <a:ext cx="5294186" cy="193331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eploy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B097E7-AE0D-C847-8F33-DC81D1FA2AD3}"/>
              </a:ext>
            </a:extLst>
          </p:cNvPr>
          <p:cNvSpPr/>
          <p:nvPr/>
        </p:nvSpPr>
        <p:spPr>
          <a:xfrm>
            <a:off x="5659195" y="2377484"/>
            <a:ext cx="2178562" cy="3460825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6F957B19-0FCB-8646-8143-74A4111DC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871" y="2397225"/>
            <a:ext cx="1347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SageMaker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Model Registry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1C4C74-1A80-C44C-B1B2-CD9544630F41}"/>
              </a:ext>
            </a:extLst>
          </p:cNvPr>
          <p:cNvSpPr/>
          <p:nvPr/>
        </p:nvSpPr>
        <p:spPr>
          <a:xfrm>
            <a:off x="7455860" y="2437877"/>
            <a:ext cx="340583" cy="338328"/>
          </a:xfrm>
          <a:prstGeom prst="ellipse">
            <a:avLst/>
          </a:prstGeom>
          <a:solidFill>
            <a:srgbClr val="4A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5A868C-6B9F-304F-B510-D07966E5B649}"/>
              </a:ext>
            </a:extLst>
          </p:cNvPr>
          <p:cNvSpPr txBox="1"/>
          <p:nvPr/>
        </p:nvSpPr>
        <p:spPr>
          <a:xfrm>
            <a:off x="4076205" y="1224470"/>
            <a:ext cx="366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Preconfigured MLOps Project Templates</a:t>
            </a:r>
          </a:p>
        </p:txBody>
      </p:sp>
      <p:pic>
        <p:nvPicPr>
          <p:cNvPr id="75" name="Graphic 22">
            <a:extLst>
              <a:ext uri="{FF2B5EF4-FFF2-40B4-BE49-F238E27FC236}">
                <a16:creationId xmlns:a16="http://schemas.microsoft.com/office/drawing/2014/main" id="{9D7E0B91-80C0-E74F-A7EA-F667770C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33" y="2385977"/>
            <a:ext cx="406706" cy="4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E8F4F3A-1CAC-8947-99B7-7D1345423530}"/>
              </a:ext>
            </a:extLst>
          </p:cNvPr>
          <p:cNvSpPr txBox="1"/>
          <p:nvPr/>
        </p:nvSpPr>
        <p:spPr>
          <a:xfrm>
            <a:off x="7877902" y="5603628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deploy and manage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84067-F6EB-7748-8DBA-47E033EEC304}"/>
              </a:ext>
            </a:extLst>
          </p:cNvPr>
          <p:cNvSpPr/>
          <p:nvPr/>
        </p:nvSpPr>
        <p:spPr>
          <a:xfrm>
            <a:off x="5866647" y="3411414"/>
            <a:ext cx="1679283" cy="1145473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E76ADC50-B5F0-964F-AF23-77BE6121FB48}"/>
              </a:ext>
            </a:extLst>
          </p:cNvPr>
          <p:cNvSpPr/>
          <p:nvPr/>
        </p:nvSpPr>
        <p:spPr>
          <a:xfrm>
            <a:off x="6299608" y="3484587"/>
            <a:ext cx="856898" cy="941892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063F3-CB8B-724C-A3A1-B7B1C6589F0F}"/>
              </a:ext>
            </a:extLst>
          </p:cNvPr>
          <p:cNvSpPr txBox="1"/>
          <p:nvPr/>
        </p:nvSpPr>
        <p:spPr>
          <a:xfrm>
            <a:off x="5942936" y="4554493"/>
            <a:ext cx="16135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Configuration management &amp; model metadata for models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0889F-19F1-784D-BE58-B1141CA15B63}"/>
              </a:ext>
            </a:extLst>
          </p:cNvPr>
          <p:cNvSpPr/>
          <p:nvPr/>
        </p:nvSpPr>
        <p:spPr>
          <a:xfrm>
            <a:off x="9047231" y="3522994"/>
            <a:ext cx="1982972" cy="114547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02B99376-2A60-1E4F-B079-7F718E6BE8A0}"/>
              </a:ext>
            </a:extLst>
          </p:cNvPr>
          <p:cNvSpPr/>
          <p:nvPr/>
        </p:nvSpPr>
        <p:spPr>
          <a:xfrm>
            <a:off x="7842451" y="3655722"/>
            <a:ext cx="1184883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Approval workflows</a:t>
            </a:r>
          </a:p>
        </p:txBody>
      </p:sp>
      <p:sp>
        <p:nvSpPr>
          <p:cNvPr id="84" name="Pentagon 83">
            <a:extLst>
              <a:ext uri="{FF2B5EF4-FFF2-40B4-BE49-F238E27FC236}">
                <a16:creationId xmlns:a16="http://schemas.microsoft.com/office/drawing/2014/main" id="{064211A5-9CB9-3E41-961D-1105B5CAD469}"/>
              </a:ext>
            </a:extLst>
          </p:cNvPr>
          <p:cNvSpPr/>
          <p:nvPr/>
        </p:nvSpPr>
        <p:spPr>
          <a:xfrm>
            <a:off x="1096258" y="2935919"/>
            <a:ext cx="1086220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Pipeline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riggers</a:t>
            </a:r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373229D6-2FCE-FA4A-B8F2-754E0643F696}"/>
              </a:ext>
            </a:extLst>
          </p:cNvPr>
          <p:cNvSpPr/>
          <p:nvPr/>
        </p:nvSpPr>
        <p:spPr>
          <a:xfrm>
            <a:off x="1096258" y="3922673"/>
            <a:ext cx="1086220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Source &amp; version </a:t>
            </a:r>
            <a:r>
              <a:rPr lang="en-US" sz="11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ontrol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99F0BF-647B-1C49-B7E8-F556C673DBDF}"/>
              </a:ext>
            </a:extLst>
          </p:cNvPr>
          <p:cNvSpPr txBox="1"/>
          <p:nvPr/>
        </p:nvSpPr>
        <p:spPr>
          <a:xfrm>
            <a:off x="9293548" y="4668467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Operational phase</a:t>
            </a: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66D9A0FF-AFA0-254F-B327-2568D0198E19}"/>
              </a:ext>
            </a:extLst>
          </p:cNvPr>
          <p:cNvSpPr/>
          <p:nvPr/>
        </p:nvSpPr>
        <p:spPr>
          <a:xfrm rot="5400000">
            <a:off x="9427956" y="4139714"/>
            <a:ext cx="221494" cy="558956"/>
          </a:xfrm>
          <a:prstGeom prst="can">
            <a:avLst/>
          </a:prstGeom>
          <a:noFill/>
          <a:ln w="19050"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2CFBF3-ED61-A64C-AB23-3A50212537AF}"/>
              </a:ext>
            </a:extLst>
          </p:cNvPr>
          <p:cNvSpPr/>
          <p:nvPr/>
        </p:nvSpPr>
        <p:spPr>
          <a:xfrm>
            <a:off x="9680036" y="4230353"/>
            <a:ext cx="163691" cy="343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2B3F6E-9910-0144-A71C-DF8AAC2F6480}"/>
              </a:ext>
            </a:extLst>
          </p:cNvPr>
          <p:cNvSpPr/>
          <p:nvPr/>
        </p:nvSpPr>
        <p:spPr>
          <a:xfrm>
            <a:off x="9222401" y="4230353"/>
            <a:ext cx="163691" cy="343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8F5390-4960-D745-8C86-3C526A84A4AD}"/>
              </a:ext>
            </a:extLst>
          </p:cNvPr>
          <p:cNvSpPr/>
          <p:nvPr/>
        </p:nvSpPr>
        <p:spPr>
          <a:xfrm>
            <a:off x="9856088" y="3582193"/>
            <a:ext cx="1119689" cy="5875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deployment </a:t>
            </a:r>
            <a:r>
              <a:rPr lang="en-US" sz="1100" dirty="0">
                <a:solidFill>
                  <a:prstClr val="white"/>
                </a:solidFill>
                <a:latin typeface="Amazon Ember"/>
              </a:rPr>
              <a:t>p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ipeline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EEA6509-AFBC-9D46-A7FF-1BE5BC35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SageMaker Pipelines: components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0670F7-CFEA-4A5F-A6F2-880678EAFB2F}"/>
              </a:ext>
            </a:extLst>
          </p:cNvPr>
          <p:cNvGrpSpPr/>
          <p:nvPr/>
        </p:nvGrpSpPr>
        <p:grpSpPr>
          <a:xfrm>
            <a:off x="2291485" y="2388302"/>
            <a:ext cx="3449555" cy="3456680"/>
            <a:chOff x="2291485" y="2388302"/>
            <a:chExt cx="3449555" cy="3456680"/>
          </a:xfrm>
        </p:grpSpPr>
        <p:cxnSp>
          <p:nvCxnSpPr>
            <p:cNvPr id="59" name="Elbow Connector 70">
              <a:extLst>
                <a:ext uri="{FF2B5EF4-FFF2-40B4-BE49-F238E27FC236}">
                  <a16:creationId xmlns:a16="http://schemas.microsoft.com/office/drawing/2014/main" id="{213B8F18-FA7D-4834-9AFE-98E2D0979A17}"/>
                </a:ext>
              </a:extLst>
            </p:cNvPr>
            <p:cNvCxnSpPr>
              <a:cxnSpLocks/>
            </p:cNvCxnSpPr>
            <p:nvPr/>
          </p:nvCxnSpPr>
          <p:spPr>
            <a:xfrm>
              <a:off x="3741326" y="51115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40">
              <a:extLst>
                <a:ext uri="{FF2B5EF4-FFF2-40B4-BE49-F238E27FC236}">
                  <a16:creationId xmlns:a16="http://schemas.microsoft.com/office/drawing/2014/main" id="{8353CEE3-F6EB-4948-9B5B-D01C4723D961}"/>
                </a:ext>
              </a:extLst>
            </p:cNvPr>
            <p:cNvCxnSpPr>
              <a:cxnSpLocks/>
            </p:cNvCxnSpPr>
            <p:nvPr/>
          </p:nvCxnSpPr>
          <p:spPr>
            <a:xfrm>
              <a:off x="3723999" y="36390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30B459-6FEB-4389-BB6A-E8B9BF4432FF}"/>
                </a:ext>
              </a:extLst>
            </p:cNvPr>
            <p:cNvSpPr/>
            <p:nvPr/>
          </p:nvSpPr>
          <p:spPr>
            <a:xfrm>
              <a:off x="2291485" y="2388302"/>
              <a:ext cx="3376776" cy="3450007"/>
            </a:xfrm>
            <a:prstGeom prst="rect">
              <a:avLst/>
            </a:prstGeom>
            <a:noFill/>
            <a:ln w="19050">
              <a:solidFill>
                <a:srgbClr val="4AB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63" name="Graphic 22">
              <a:extLst>
                <a:ext uri="{FF2B5EF4-FFF2-40B4-BE49-F238E27FC236}">
                  <a16:creationId xmlns:a16="http://schemas.microsoft.com/office/drawing/2014/main" id="{FED2A586-C5F2-4FC2-9F16-1839565B1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297" y="2395648"/>
              <a:ext cx="406706" cy="40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15">
              <a:extLst>
                <a:ext uri="{FF2B5EF4-FFF2-40B4-BE49-F238E27FC236}">
                  <a16:creationId xmlns:a16="http://schemas.microsoft.com/office/drawing/2014/main" id="{F83A1731-3A7E-4B82-B9FC-2A2994CC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707" y="2454648"/>
              <a:ext cx="2999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rial" panose="020B0604020202020204" pitchFamily="34" charset="0"/>
                </a:rPr>
                <a:t>SageMaker Pipelines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C09053E-5D4E-457B-BAAF-8ABDEF72C332}"/>
                </a:ext>
              </a:extLst>
            </p:cNvPr>
            <p:cNvSpPr/>
            <p:nvPr/>
          </p:nvSpPr>
          <p:spPr>
            <a:xfrm>
              <a:off x="5212413" y="2452976"/>
              <a:ext cx="338328" cy="3383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87C606-7BA1-4100-9645-E4D0D3082491}"/>
                </a:ext>
              </a:extLst>
            </p:cNvPr>
            <p:cNvSpPr/>
            <p:nvPr/>
          </p:nvSpPr>
          <p:spPr>
            <a:xfrm>
              <a:off x="2809748" y="28621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9" name="Terminator 23">
              <a:extLst>
                <a:ext uri="{FF2B5EF4-FFF2-40B4-BE49-F238E27FC236}">
                  <a16:creationId xmlns:a16="http://schemas.microsoft.com/office/drawing/2014/main" id="{CC689953-0656-4E65-A0D5-A0696B87BA94}"/>
                </a:ext>
              </a:extLst>
            </p:cNvPr>
            <p:cNvSpPr/>
            <p:nvPr/>
          </p:nvSpPr>
          <p:spPr>
            <a:xfrm>
              <a:off x="3185832" y="2887963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4" name="Terminator 25">
              <a:extLst>
                <a:ext uri="{FF2B5EF4-FFF2-40B4-BE49-F238E27FC236}">
                  <a16:creationId xmlns:a16="http://schemas.microsoft.com/office/drawing/2014/main" id="{8F29007A-B7A6-4689-8C05-4A7F139E1429}"/>
                </a:ext>
              </a:extLst>
            </p:cNvPr>
            <p:cNvSpPr/>
            <p:nvPr/>
          </p:nvSpPr>
          <p:spPr>
            <a:xfrm>
              <a:off x="3185831" y="35383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95" name="Terminator 28">
              <a:extLst>
                <a:ext uri="{FF2B5EF4-FFF2-40B4-BE49-F238E27FC236}">
                  <a16:creationId xmlns:a16="http://schemas.microsoft.com/office/drawing/2014/main" id="{76C53D98-E204-4DCC-994E-1C9DB713A7FC}"/>
                </a:ext>
              </a:extLst>
            </p:cNvPr>
            <p:cNvSpPr/>
            <p:nvPr/>
          </p:nvSpPr>
          <p:spPr>
            <a:xfrm>
              <a:off x="3185832" y="32082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96" name="Elbow Connector 29">
              <a:extLst>
                <a:ext uri="{FF2B5EF4-FFF2-40B4-BE49-F238E27FC236}">
                  <a16:creationId xmlns:a16="http://schemas.microsoft.com/office/drawing/2014/main" id="{EB10C2C2-E6A8-47C1-A377-A817098179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3148020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30">
              <a:extLst>
                <a:ext uri="{FF2B5EF4-FFF2-40B4-BE49-F238E27FC236}">
                  <a16:creationId xmlns:a16="http://schemas.microsoft.com/office/drawing/2014/main" id="{3B683DB9-376D-45FC-81A9-8B9A84873EA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34739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rminator 39">
              <a:extLst>
                <a:ext uri="{FF2B5EF4-FFF2-40B4-BE49-F238E27FC236}">
                  <a16:creationId xmlns:a16="http://schemas.microsoft.com/office/drawing/2014/main" id="{C2396FA4-FE3D-4D18-9053-FB0ED897BBE0}"/>
                </a:ext>
              </a:extLst>
            </p:cNvPr>
            <p:cNvSpPr/>
            <p:nvPr/>
          </p:nvSpPr>
          <p:spPr>
            <a:xfrm>
              <a:off x="3780136" y="3764313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08601F-CF49-4B3B-8FA3-E0C5F3A0E021}"/>
                </a:ext>
              </a:extLst>
            </p:cNvPr>
            <p:cNvSpPr/>
            <p:nvPr/>
          </p:nvSpPr>
          <p:spPr>
            <a:xfrm>
              <a:off x="4201175" y="2897759"/>
              <a:ext cx="1033272" cy="5761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b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uild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DB636C-AF0A-4AB4-9321-C4942E9AEECA}"/>
                </a:ext>
              </a:extLst>
            </p:cNvPr>
            <p:cNvSpPr txBox="1"/>
            <p:nvPr/>
          </p:nvSpPr>
          <p:spPr>
            <a:xfrm>
              <a:off x="3045361" y="3972870"/>
              <a:ext cx="18020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development </a:t>
              </a:r>
              <a:r>
                <a:rPr lang="en-US" sz="1100" i="1" dirty="0">
                  <a:solidFill>
                    <a:prstClr val="white"/>
                  </a:solidFill>
                  <a:latin typeface="Amazon Ember"/>
                </a:rPr>
                <a:t>p</a:t>
              </a: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hase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54F7A63-5147-4A66-AFD7-83CFE9134D29}"/>
                </a:ext>
              </a:extLst>
            </p:cNvPr>
            <p:cNvSpPr/>
            <p:nvPr/>
          </p:nvSpPr>
          <p:spPr>
            <a:xfrm>
              <a:off x="2827075" y="43346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Terminator 64">
              <a:extLst>
                <a:ext uri="{FF2B5EF4-FFF2-40B4-BE49-F238E27FC236}">
                  <a16:creationId xmlns:a16="http://schemas.microsoft.com/office/drawing/2014/main" id="{B6881DFF-6F7B-4339-A55E-6ECE41FF0FFF}"/>
                </a:ext>
              </a:extLst>
            </p:cNvPr>
            <p:cNvSpPr/>
            <p:nvPr/>
          </p:nvSpPr>
          <p:spPr>
            <a:xfrm>
              <a:off x="3203159" y="4360462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3" name="Terminator 65">
              <a:extLst>
                <a:ext uri="{FF2B5EF4-FFF2-40B4-BE49-F238E27FC236}">
                  <a16:creationId xmlns:a16="http://schemas.microsoft.com/office/drawing/2014/main" id="{A1CD4748-1B94-4DB4-A4AA-24CB909D5823}"/>
                </a:ext>
              </a:extLst>
            </p:cNvPr>
            <p:cNvSpPr/>
            <p:nvPr/>
          </p:nvSpPr>
          <p:spPr>
            <a:xfrm>
              <a:off x="3203158" y="50108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104" name="Terminator 66">
              <a:extLst>
                <a:ext uri="{FF2B5EF4-FFF2-40B4-BE49-F238E27FC236}">
                  <a16:creationId xmlns:a16="http://schemas.microsoft.com/office/drawing/2014/main" id="{D98E6D0D-1644-4353-AD1C-CFC1A68DDE33}"/>
                </a:ext>
              </a:extLst>
            </p:cNvPr>
            <p:cNvSpPr/>
            <p:nvPr/>
          </p:nvSpPr>
          <p:spPr>
            <a:xfrm>
              <a:off x="3203159" y="46807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105" name="Elbow Connector 67">
              <a:extLst>
                <a:ext uri="{FF2B5EF4-FFF2-40B4-BE49-F238E27FC236}">
                  <a16:creationId xmlns:a16="http://schemas.microsoft.com/office/drawing/2014/main" id="{14A6D425-8E60-4FFB-879C-DF7650CAC8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4620519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68">
              <a:extLst>
                <a:ext uri="{FF2B5EF4-FFF2-40B4-BE49-F238E27FC236}">
                  <a16:creationId xmlns:a16="http://schemas.microsoft.com/office/drawing/2014/main" id="{331EC138-993A-4791-A00D-384618C85F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49464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rminator 69">
              <a:extLst>
                <a:ext uri="{FF2B5EF4-FFF2-40B4-BE49-F238E27FC236}">
                  <a16:creationId xmlns:a16="http://schemas.microsoft.com/office/drawing/2014/main" id="{0BBEB757-5462-4C69-95FB-3E5A01D6C400}"/>
                </a:ext>
              </a:extLst>
            </p:cNvPr>
            <p:cNvSpPr/>
            <p:nvPr/>
          </p:nvSpPr>
          <p:spPr>
            <a:xfrm>
              <a:off x="3797463" y="5236812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44B7389-EED4-44DE-9F4F-00D962BEB378}"/>
                </a:ext>
              </a:extLst>
            </p:cNvPr>
            <p:cNvSpPr/>
            <p:nvPr/>
          </p:nvSpPr>
          <p:spPr>
            <a:xfrm>
              <a:off x="4218502" y="4370259"/>
              <a:ext cx="1033272" cy="747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e-training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D932EA-3670-43D0-99A6-10232AC36DB4}"/>
                </a:ext>
              </a:extLst>
            </p:cNvPr>
            <p:cNvSpPr txBox="1"/>
            <p:nvPr/>
          </p:nvSpPr>
          <p:spPr>
            <a:xfrm>
              <a:off x="3322542" y="5432377"/>
              <a:ext cx="1438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Operational phase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A70E1-5500-417C-960F-3AB752C702DF}"/>
                </a:ext>
              </a:extLst>
            </p:cNvPr>
            <p:cNvSpPr txBox="1"/>
            <p:nvPr/>
          </p:nvSpPr>
          <p:spPr>
            <a:xfrm>
              <a:off x="4687546" y="5567983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build</a:t>
              </a:r>
            </a:p>
          </p:txBody>
        </p:sp>
        <p:sp>
          <p:nvSpPr>
            <p:cNvPr id="111" name="Curved Up Arrow 77">
              <a:extLst>
                <a:ext uri="{FF2B5EF4-FFF2-40B4-BE49-F238E27FC236}">
                  <a16:creationId xmlns:a16="http://schemas.microsoft.com/office/drawing/2014/main" id="{B25EEDBB-8EB5-4522-8820-2A373F1A5B3A}"/>
                </a:ext>
              </a:extLst>
            </p:cNvPr>
            <p:cNvSpPr/>
            <p:nvPr/>
          </p:nvSpPr>
          <p:spPr>
            <a:xfrm rot="5400000">
              <a:off x="1934872" y="3991503"/>
              <a:ext cx="1326933" cy="406706"/>
            </a:xfrm>
            <a:prstGeom prst="curvedUpArrow">
              <a:avLst>
                <a:gd name="adj1" fmla="val 42232"/>
                <a:gd name="adj2" fmla="val 8403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" name="Pentagon 13">
            <a:extLst>
              <a:ext uri="{FF2B5EF4-FFF2-40B4-BE49-F238E27FC236}">
                <a16:creationId xmlns:a16="http://schemas.microsoft.com/office/drawing/2014/main" id="{6FA4B9ED-ACED-8541-8753-298362A3DB25}"/>
              </a:ext>
            </a:extLst>
          </p:cNvPr>
          <p:cNvSpPr/>
          <p:nvPr/>
        </p:nvSpPr>
        <p:spPr>
          <a:xfrm>
            <a:off x="1543171" y="1594155"/>
            <a:ext cx="9318360" cy="193946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Build, train, deploy</a:t>
            </a:r>
          </a:p>
        </p:txBody>
      </p:sp>
    </p:spTree>
    <p:extLst>
      <p:ext uri="{BB962C8B-B14F-4D97-AF65-F5344CB8AC3E}">
        <p14:creationId xmlns:p14="http://schemas.microsoft.com/office/powerpoint/2010/main" val="30200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023101-E977-0B45-AB03-EAB2B1FDB213}"/>
              </a:ext>
            </a:extLst>
          </p:cNvPr>
          <p:cNvSpPr/>
          <p:nvPr/>
        </p:nvSpPr>
        <p:spPr>
          <a:xfrm>
            <a:off x="1127872" y="1111630"/>
            <a:ext cx="10164242" cy="462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58A89C-6AD1-463C-AB4A-FEA908C2090C}"/>
              </a:ext>
            </a:extLst>
          </p:cNvPr>
          <p:cNvGrpSpPr/>
          <p:nvPr/>
        </p:nvGrpSpPr>
        <p:grpSpPr>
          <a:xfrm>
            <a:off x="2291485" y="2388302"/>
            <a:ext cx="3449555" cy="3456680"/>
            <a:chOff x="2291485" y="2388302"/>
            <a:chExt cx="3449555" cy="3456680"/>
          </a:xfrm>
        </p:grpSpPr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7D827623-2A59-6A42-8703-F743866C170A}"/>
                </a:ext>
              </a:extLst>
            </p:cNvPr>
            <p:cNvCxnSpPr>
              <a:cxnSpLocks/>
            </p:cNvCxnSpPr>
            <p:nvPr/>
          </p:nvCxnSpPr>
          <p:spPr>
            <a:xfrm>
              <a:off x="3741326" y="51115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A06352F-E8DE-7644-8C64-C6B1BEDAC8BE}"/>
                </a:ext>
              </a:extLst>
            </p:cNvPr>
            <p:cNvCxnSpPr>
              <a:cxnSpLocks/>
            </p:cNvCxnSpPr>
            <p:nvPr/>
          </p:nvCxnSpPr>
          <p:spPr>
            <a:xfrm>
              <a:off x="3723999" y="36390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B6831-312C-7D40-A111-BBE1585B160B}"/>
                </a:ext>
              </a:extLst>
            </p:cNvPr>
            <p:cNvSpPr/>
            <p:nvPr/>
          </p:nvSpPr>
          <p:spPr>
            <a:xfrm>
              <a:off x="2291485" y="2388302"/>
              <a:ext cx="3376776" cy="3450007"/>
            </a:xfrm>
            <a:prstGeom prst="rect">
              <a:avLst/>
            </a:prstGeom>
            <a:noFill/>
            <a:ln w="19050">
              <a:solidFill>
                <a:srgbClr val="4AB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18" name="Graphic 22">
              <a:extLst>
                <a:ext uri="{FF2B5EF4-FFF2-40B4-BE49-F238E27FC236}">
                  <a16:creationId xmlns:a16="http://schemas.microsoft.com/office/drawing/2014/main" id="{3D04DA6E-512B-3341-853D-1206A388A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297" y="2395648"/>
              <a:ext cx="406706" cy="40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B579C685-FE6A-1640-B66C-5CDB9FB76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707" y="2454648"/>
              <a:ext cx="2999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rial" panose="020B0604020202020204" pitchFamily="34" charset="0"/>
                </a:rPr>
                <a:t>SageMaker Pipelines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A310C3-1136-0245-8FE0-D64A77139EC6}"/>
                </a:ext>
              </a:extLst>
            </p:cNvPr>
            <p:cNvSpPr/>
            <p:nvPr/>
          </p:nvSpPr>
          <p:spPr>
            <a:xfrm>
              <a:off x="5212413" y="2452976"/>
              <a:ext cx="338328" cy="3383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3C95C1-4F13-C949-9850-9430D59EA77B}"/>
                </a:ext>
              </a:extLst>
            </p:cNvPr>
            <p:cNvSpPr/>
            <p:nvPr/>
          </p:nvSpPr>
          <p:spPr>
            <a:xfrm>
              <a:off x="2809748" y="28621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24" name="Terminator 23">
              <a:extLst>
                <a:ext uri="{FF2B5EF4-FFF2-40B4-BE49-F238E27FC236}">
                  <a16:creationId xmlns:a16="http://schemas.microsoft.com/office/drawing/2014/main" id="{9D67BB54-D075-9746-AA44-DDA82AC37B0C}"/>
                </a:ext>
              </a:extLst>
            </p:cNvPr>
            <p:cNvSpPr/>
            <p:nvPr/>
          </p:nvSpPr>
          <p:spPr>
            <a:xfrm>
              <a:off x="3185832" y="2887963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26" name="Terminator 25">
              <a:extLst>
                <a:ext uri="{FF2B5EF4-FFF2-40B4-BE49-F238E27FC236}">
                  <a16:creationId xmlns:a16="http://schemas.microsoft.com/office/drawing/2014/main" id="{B205067C-59F6-F147-BF2D-B1228D0FB59F}"/>
                </a:ext>
              </a:extLst>
            </p:cNvPr>
            <p:cNvSpPr/>
            <p:nvPr/>
          </p:nvSpPr>
          <p:spPr>
            <a:xfrm>
              <a:off x="3185831" y="35383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29" name="Terminator 28">
              <a:extLst>
                <a:ext uri="{FF2B5EF4-FFF2-40B4-BE49-F238E27FC236}">
                  <a16:creationId xmlns:a16="http://schemas.microsoft.com/office/drawing/2014/main" id="{FECA559A-07B8-3E4B-B1B8-0B1E97AE3ED9}"/>
                </a:ext>
              </a:extLst>
            </p:cNvPr>
            <p:cNvSpPr/>
            <p:nvPr/>
          </p:nvSpPr>
          <p:spPr>
            <a:xfrm>
              <a:off x="3185832" y="32082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C7CA452-2B7F-D64F-A94A-85D145E85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3148020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4B8E8C1-02DA-4F41-A0BD-6260A40B64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34739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rminator 39">
              <a:extLst>
                <a:ext uri="{FF2B5EF4-FFF2-40B4-BE49-F238E27FC236}">
                  <a16:creationId xmlns:a16="http://schemas.microsoft.com/office/drawing/2014/main" id="{96998857-1E64-654B-A64F-AD3AFF62AF8E}"/>
                </a:ext>
              </a:extLst>
            </p:cNvPr>
            <p:cNvSpPr/>
            <p:nvPr/>
          </p:nvSpPr>
          <p:spPr>
            <a:xfrm>
              <a:off x="3780136" y="3764313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1754443-5A5E-E14F-8901-9D6B0E23F052}"/>
                </a:ext>
              </a:extLst>
            </p:cNvPr>
            <p:cNvSpPr/>
            <p:nvPr/>
          </p:nvSpPr>
          <p:spPr>
            <a:xfrm>
              <a:off x="4201175" y="2897759"/>
              <a:ext cx="1033272" cy="5761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b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uild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683D50-4D5F-284C-B745-78AD9110BBA0}"/>
                </a:ext>
              </a:extLst>
            </p:cNvPr>
            <p:cNvSpPr txBox="1"/>
            <p:nvPr/>
          </p:nvSpPr>
          <p:spPr>
            <a:xfrm>
              <a:off x="3045361" y="3972870"/>
              <a:ext cx="18020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development </a:t>
              </a:r>
              <a:r>
                <a:rPr lang="en-US" sz="1100" i="1" dirty="0">
                  <a:solidFill>
                    <a:prstClr val="white"/>
                  </a:solidFill>
                  <a:latin typeface="Amazon Ember"/>
                </a:rPr>
                <a:t>p</a:t>
              </a: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hase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BD4C25-F636-7840-8011-179815928E84}"/>
                </a:ext>
              </a:extLst>
            </p:cNvPr>
            <p:cNvSpPr/>
            <p:nvPr/>
          </p:nvSpPr>
          <p:spPr>
            <a:xfrm>
              <a:off x="2827075" y="43346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5" name="Terminator 64">
              <a:extLst>
                <a:ext uri="{FF2B5EF4-FFF2-40B4-BE49-F238E27FC236}">
                  <a16:creationId xmlns:a16="http://schemas.microsoft.com/office/drawing/2014/main" id="{34FE738C-245D-5447-8886-92AACCDF9268}"/>
                </a:ext>
              </a:extLst>
            </p:cNvPr>
            <p:cNvSpPr/>
            <p:nvPr/>
          </p:nvSpPr>
          <p:spPr>
            <a:xfrm>
              <a:off x="3203159" y="4360462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66" name="Terminator 65">
              <a:extLst>
                <a:ext uri="{FF2B5EF4-FFF2-40B4-BE49-F238E27FC236}">
                  <a16:creationId xmlns:a16="http://schemas.microsoft.com/office/drawing/2014/main" id="{E9425587-B82B-7949-92F2-356564942863}"/>
                </a:ext>
              </a:extLst>
            </p:cNvPr>
            <p:cNvSpPr/>
            <p:nvPr/>
          </p:nvSpPr>
          <p:spPr>
            <a:xfrm>
              <a:off x="3203158" y="50108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67" name="Terminator 66">
              <a:extLst>
                <a:ext uri="{FF2B5EF4-FFF2-40B4-BE49-F238E27FC236}">
                  <a16:creationId xmlns:a16="http://schemas.microsoft.com/office/drawing/2014/main" id="{B9BD6C60-7F70-6441-859C-E7AD2F99F543}"/>
                </a:ext>
              </a:extLst>
            </p:cNvPr>
            <p:cNvSpPr/>
            <p:nvPr/>
          </p:nvSpPr>
          <p:spPr>
            <a:xfrm>
              <a:off x="3203159" y="46807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43755628-2304-7A4E-A269-AB3B834899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4620519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9B639C29-5349-4B4C-A7EB-C39761819F0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49464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rminator 69">
              <a:extLst>
                <a:ext uri="{FF2B5EF4-FFF2-40B4-BE49-F238E27FC236}">
                  <a16:creationId xmlns:a16="http://schemas.microsoft.com/office/drawing/2014/main" id="{E2C0321D-E5BE-E54F-B873-424A9323E9F5}"/>
                </a:ext>
              </a:extLst>
            </p:cNvPr>
            <p:cNvSpPr/>
            <p:nvPr/>
          </p:nvSpPr>
          <p:spPr>
            <a:xfrm>
              <a:off x="3797463" y="5236812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2E5FF-4E7A-6141-A62D-5B2962E81537}"/>
                </a:ext>
              </a:extLst>
            </p:cNvPr>
            <p:cNvSpPr/>
            <p:nvPr/>
          </p:nvSpPr>
          <p:spPr>
            <a:xfrm>
              <a:off x="4218502" y="4370259"/>
              <a:ext cx="1033272" cy="747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e-training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45F8A2-69D6-FF48-91AF-FC30D77FB8FC}"/>
                </a:ext>
              </a:extLst>
            </p:cNvPr>
            <p:cNvSpPr txBox="1"/>
            <p:nvPr/>
          </p:nvSpPr>
          <p:spPr>
            <a:xfrm>
              <a:off x="3322542" y="5432377"/>
              <a:ext cx="1438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Operational phase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CB142C2-10C0-AF47-88F9-F7D0972371DA}"/>
                </a:ext>
              </a:extLst>
            </p:cNvPr>
            <p:cNvSpPr txBox="1"/>
            <p:nvPr/>
          </p:nvSpPr>
          <p:spPr>
            <a:xfrm>
              <a:off x="4687546" y="5567983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build</a:t>
              </a:r>
            </a:p>
          </p:txBody>
        </p:sp>
        <p:sp>
          <p:nvSpPr>
            <p:cNvPr id="78" name="Curved Up Arrow 77">
              <a:extLst>
                <a:ext uri="{FF2B5EF4-FFF2-40B4-BE49-F238E27FC236}">
                  <a16:creationId xmlns:a16="http://schemas.microsoft.com/office/drawing/2014/main" id="{ECD38389-1E63-E147-AF56-A5A0DE32C679}"/>
                </a:ext>
              </a:extLst>
            </p:cNvPr>
            <p:cNvSpPr/>
            <p:nvPr/>
          </p:nvSpPr>
          <p:spPr>
            <a:xfrm rot="5400000">
              <a:off x="1934872" y="3991503"/>
              <a:ext cx="1326933" cy="406706"/>
            </a:xfrm>
            <a:prstGeom prst="curvedUpArrow">
              <a:avLst>
                <a:gd name="adj1" fmla="val 42232"/>
                <a:gd name="adj2" fmla="val 8403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A0443B86-503E-B24F-925D-C7D7C8F7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SageMaker Pipelines: components</a:t>
            </a:r>
          </a:p>
        </p:txBody>
      </p:sp>
    </p:spTree>
    <p:extLst>
      <p:ext uri="{BB962C8B-B14F-4D97-AF65-F5344CB8AC3E}">
        <p14:creationId xmlns:p14="http://schemas.microsoft.com/office/powerpoint/2010/main" val="415724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023101-E977-0B45-AB03-EAB2B1FDB213}"/>
              </a:ext>
            </a:extLst>
          </p:cNvPr>
          <p:cNvSpPr/>
          <p:nvPr/>
        </p:nvSpPr>
        <p:spPr>
          <a:xfrm>
            <a:off x="1127872" y="1111630"/>
            <a:ext cx="10164242" cy="462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B097E7-AE0D-C847-8F33-DC81D1FA2AD3}"/>
              </a:ext>
            </a:extLst>
          </p:cNvPr>
          <p:cNvSpPr/>
          <p:nvPr/>
        </p:nvSpPr>
        <p:spPr>
          <a:xfrm>
            <a:off x="5659195" y="2375945"/>
            <a:ext cx="2178562" cy="3458682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6F957B19-0FCB-8646-8143-74A4111DC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871" y="2397225"/>
            <a:ext cx="1347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SageMaker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Model Registry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1C4C74-1A80-C44C-B1B2-CD9544630F41}"/>
              </a:ext>
            </a:extLst>
          </p:cNvPr>
          <p:cNvSpPr/>
          <p:nvPr/>
        </p:nvSpPr>
        <p:spPr>
          <a:xfrm>
            <a:off x="7455860" y="2437877"/>
            <a:ext cx="340583" cy="338328"/>
          </a:xfrm>
          <a:prstGeom prst="ellipse">
            <a:avLst/>
          </a:prstGeom>
          <a:solidFill>
            <a:srgbClr val="4A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84067-F6EB-7748-8DBA-47E033EEC304}"/>
              </a:ext>
            </a:extLst>
          </p:cNvPr>
          <p:cNvSpPr/>
          <p:nvPr/>
        </p:nvSpPr>
        <p:spPr>
          <a:xfrm>
            <a:off x="5866647" y="3411414"/>
            <a:ext cx="1679283" cy="1145473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E76ADC50-B5F0-964F-AF23-77BE6121FB48}"/>
              </a:ext>
            </a:extLst>
          </p:cNvPr>
          <p:cNvSpPr/>
          <p:nvPr/>
        </p:nvSpPr>
        <p:spPr>
          <a:xfrm>
            <a:off x="6299608" y="3484587"/>
            <a:ext cx="856898" cy="941892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063F3-CB8B-724C-A3A1-B7B1C6589F0F}"/>
              </a:ext>
            </a:extLst>
          </p:cNvPr>
          <p:cNvSpPr txBox="1"/>
          <p:nvPr/>
        </p:nvSpPr>
        <p:spPr>
          <a:xfrm>
            <a:off x="5942936" y="4554493"/>
            <a:ext cx="16135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Configuration management &amp; model metadata for models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A0443B86-503E-B24F-925D-C7D7C8F7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SageMaker Pipelines: components</a:t>
            </a:r>
          </a:p>
        </p:txBody>
      </p:sp>
      <p:pic>
        <p:nvPicPr>
          <p:cNvPr id="38" name="Graphic 22">
            <a:extLst>
              <a:ext uri="{FF2B5EF4-FFF2-40B4-BE49-F238E27FC236}">
                <a16:creationId xmlns:a16="http://schemas.microsoft.com/office/drawing/2014/main" id="{1A01E20E-3CB5-4E14-BA04-88EB8BA9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33" y="2385977"/>
            <a:ext cx="406706" cy="4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1C2CE2C-85F7-4980-82CD-360A49C9C02A}"/>
              </a:ext>
            </a:extLst>
          </p:cNvPr>
          <p:cNvGrpSpPr/>
          <p:nvPr/>
        </p:nvGrpSpPr>
        <p:grpSpPr>
          <a:xfrm>
            <a:off x="2291485" y="2388302"/>
            <a:ext cx="3449555" cy="3456680"/>
            <a:chOff x="2291485" y="2388302"/>
            <a:chExt cx="3449555" cy="3456680"/>
          </a:xfrm>
        </p:grpSpPr>
        <p:cxnSp>
          <p:nvCxnSpPr>
            <p:cNvPr id="39" name="Elbow Connector 70">
              <a:extLst>
                <a:ext uri="{FF2B5EF4-FFF2-40B4-BE49-F238E27FC236}">
                  <a16:creationId xmlns:a16="http://schemas.microsoft.com/office/drawing/2014/main" id="{CECB4EEB-3D9A-40C2-811A-7F042C36A45A}"/>
                </a:ext>
              </a:extLst>
            </p:cNvPr>
            <p:cNvCxnSpPr>
              <a:cxnSpLocks/>
            </p:cNvCxnSpPr>
            <p:nvPr/>
          </p:nvCxnSpPr>
          <p:spPr>
            <a:xfrm>
              <a:off x="3741326" y="51115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0">
              <a:extLst>
                <a:ext uri="{FF2B5EF4-FFF2-40B4-BE49-F238E27FC236}">
                  <a16:creationId xmlns:a16="http://schemas.microsoft.com/office/drawing/2014/main" id="{2CEFCC57-BAB8-4BB6-A5B6-BAABDB3E471D}"/>
                </a:ext>
              </a:extLst>
            </p:cNvPr>
            <p:cNvCxnSpPr>
              <a:cxnSpLocks/>
            </p:cNvCxnSpPr>
            <p:nvPr/>
          </p:nvCxnSpPr>
          <p:spPr>
            <a:xfrm>
              <a:off x="3723999" y="36390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74CDD1-99B9-4188-9D96-A940C5C43836}"/>
                </a:ext>
              </a:extLst>
            </p:cNvPr>
            <p:cNvSpPr/>
            <p:nvPr/>
          </p:nvSpPr>
          <p:spPr>
            <a:xfrm>
              <a:off x="2291485" y="2388302"/>
              <a:ext cx="3376776" cy="3450007"/>
            </a:xfrm>
            <a:prstGeom prst="rect">
              <a:avLst/>
            </a:prstGeom>
            <a:noFill/>
            <a:ln w="19050">
              <a:solidFill>
                <a:srgbClr val="4AB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44" name="Graphic 22">
              <a:extLst>
                <a:ext uri="{FF2B5EF4-FFF2-40B4-BE49-F238E27FC236}">
                  <a16:creationId xmlns:a16="http://schemas.microsoft.com/office/drawing/2014/main" id="{5117D157-D132-4B28-8312-DCAE57369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297" y="2395648"/>
              <a:ext cx="406706" cy="40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F1B7C5F-39AE-41D7-8853-558A449A8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707" y="2454648"/>
              <a:ext cx="2999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rial" panose="020B0604020202020204" pitchFamily="34" charset="0"/>
                </a:rPr>
                <a:t>SageMaker Pipelines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A95700-C887-40EB-BFE3-10BDFFC9CA03}"/>
                </a:ext>
              </a:extLst>
            </p:cNvPr>
            <p:cNvSpPr/>
            <p:nvPr/>
          </p:nvSpPr>
          <p:spPr>
            <a:xfrm>
              <a:off x="5212413" y="2452976"/>
              <a:ext cx="338328" cy="3383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23E8BE-373B-4D86-AEDF-0B118EB99F36}"/>
                </a:ext>
              </a:extLst>
            </p:cNvPr>
            <p:cNvSpPr/>
            <p:nvPr/>
          </p:nvSpPr>
          <p:spPr>
            <a:xfrm>
              <a:off x="2809748" y="28621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48" name="Terminator 23">
              <a:extLst>
                <a:ext uri="{FF2B5EF4-FFF2-40B4-BE49-F238E27FC236}">
                  <a16:creationId xmlns:a16="http://schemas.microsoft.com/office/drawing/2014/main" id="{C826D9BD-6A01-4C64-9EBF-FC8778B2604A}"/>
                </a:ext>
              </a:extLst>
            </p:cNvPr>
            <p:cNvSpPr/>
            <p:nvPr/>
          </p:nvSpPr>
          <p:spPr>
            <a:xfrm>
              <a:off x="3185832" y="2887963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49" name="Terminator 25">
              <a:extLst>
                <a:ext uri="{FF2B5EF4-FFF2-40B4-BE49-F238E27FC236}">
                  <a16:creationId xmlns:a16="http://schemas.microsoft.com/office/drawing/2014/main" id="{FE412507-5FED-417B-9480-44D5DA4F0A48}"/>
                </a:ext>
              </a:extLst>
            </p:cNvPr>
            <p:cNvSpPr/>
            <p:nvPr/>
          </p:nvSpPr>
          <p:spPr>
            <a:xfrm>
              <a:off x="3185831" y="35383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50" name="Terminator 28">
              <a:extLst>
                <a:ext uri="{FF2B5EF4-FFF2-40B4-BE49-F238E27FC236}">
                  <a16:creationId xmlns:a16="http://schemas.microsoft.com/office/drawing/2014/main" id="{893FB2CB-386E-40D0-B814-7D3C90692BEF}"/>
                </a:ext>
              </a:extLst>
            </p:cNvPr>
            <p:cNvSpPr/>
            <p:nvPr/>
          </p:nvSpPr>
          <p:spPr>
            <a:xfrm>
              <a:off x="3185832" y="32082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51" name="Elbow Connector 29">
              <a:extLst>
                <a:ext uri="{FF2B5EF4-FFF2-40B4-BE49-F238E27FC236}">
                  <a16:creationId xmlns:a16="http://schemas.microsoft.com/office/drawing/2014/main" id="{E7FF97C6-FCF3-4456-8781-E97F2EADC3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3148020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30">
              <a:extLst>
                <a:ext uri="{FF2B5EF4-FFF2-40B4-BE49-F238E27FC236}">
                  <a16:creationId xmlns:a16="http://schemas.microsoft.com/office/drawing/2014/main" id="{F11C97AE-533C-470A-B633-C99278C0B61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34739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rminator 39">
              <a:extLst>
                <a:ext uri="{FF2B5EF4-FFF2-40B4-BE49-F238E27FC236}">
                  <a16:creationId xmlns:a16="http://schemas.microsoft.com/office/drawing/2014/main" id="{3167504C-4EC7-467C-A6D0-D895B688B93D}"/>
                </a:ext>
              </a:extLst>
            </p:cNvPr>
            <p:cNvSpPr/>
            <p:nvPr/>
          </p:nvSpPr>
          <p:spPr>
            <a:xfrm>
              <a:off x="3780136" y="3764313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245E21-29E6-451B-98B5-5A3E1036DE46}"/>
                </a:ext>
              </a:extLst>
            </p:cNvPr>
            <p:cNvSpPr/>
            <p:nvPr/>
          </p:nvSpPr>
          <p:spPr>
            <a:xfrm>
              <a:off x="4201175" y="2897759"/>
              <a:ext cx="1033272" cy="5761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b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uild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A99000-8B98-4CAD-92FC-73F18B490320}"/>
                </a:ext>
              </a:extLst>
            </p:cNvPr>
            <p:cNvSpPr txBox="1"/>
            <p:nvPr/>
          </p:nvSpPr>
          <p:spPr>
            <a:xfrm>
              <a:off x="3045361" y="3972870"/>
              <a:ext cx="18020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development </a:t>
              </a:r>
              <a:r>
                <a:rPr lang="en-US" sz="1100" i="1" dirty="0">
                  <a:solidFill>
                    <a:prstClr val="white"/>
                  </a:solidFill>
                  <a:latin typeface="Amazon Ember"/>
                </a:rPr>
                <a:t>p</a:t>
              </a: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hase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D16952-20CE-4B99-8CA8-0D5A67C33C2A}"/>
                </a:ext>
              </a:extLst>
            </p:cNvPr>
            <p:cNvSpPr/>
            <p:nvPr/>
          </p:nvSpPr>
          <p:spPr>
            <a:xfrm>
              <a:off x="2827075" y="43346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60" name="Terminator 64">
              <a:extLst>
                <a:ext uri="{FF2B5EF4-FFF2-40B4-BE49-F238E27FC236}">
                  <a16:creationId xmlns:a16="http://schemas.microsoft.com/office/drawing/2014/main" id="{74CC067A-D4F3-4C6B-BCF6-D16EE8FBE943}"/>
                </a:ext>
              </a:extLst>
            </p:cNvPr>
            <p:cNvSpPr/>
            <p:nvPr/>
          </p:nvSpPr>
          <p:spPr>
            <a:xfrm>
              <a:off x="3203159" y="4360462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61" name="Terminator 65">
              <a:extLst>
                <a:ext uri="{FF2B5EF4-FFF2-40B4-BE49-F238E27FC236}">
                  <a16:creationId xmlns:a16="http://schemas.microsoft.com/office/drawing/2014/main" id="{CA708A0F-D028-4981-B54D-149AF7314525}"/>
                </a:ext>
              </a:extLst>
            </p:cNvPr>
            <p:cNvSpPr/>
            <p:nvPr/>
          </p:nvSpPr>
          <p:spPr>
            <a:xfrm>
              <a:off x="3203158" y="50108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62" name="Terminator 66">
              <a:extLst>
                <a:ext uri="{FF2B5EF4-FFF2-40B4-BE49-F238E27FC236}">
                  <a16:creationId xmlns:a16="http://schemas.microsoft.com/office/drawing/2014/main" id="{3AAE775E-55B0-4CEC-8481-082C3E12A3C6}"/>
                </a:ext>
              </a:extLst>
            </p:cNvPr>
            <p:cNvSpPr/>
            <p:nvPr/>
          </p:nvSpPr>
          <p:spPr>
            <a:xfrm>
              <a:off x="3203159" y="46807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63" name="Elbow Connector 67">
              <a:extLst>
                <a:ext uri="{FF2B5EF4-FFF2-40B4-BE49-F238E27FC236}">
                  <a16:creationId xmlns:a16="http://schemas.microsoft.com/office/drawing/2014/main" id="{398B5C46-8DF0-40CB-8B49-7CFBD920DF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4620519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68">
              <a:extLst>
                <a:ext uri="{FF2B5EF4-FFF2-40B4-BE49-F238E27FC236}">
                  <a16:creationId xmlns:a16="http://schemas.microsoft.com/office/drawing/2014/main" id="{47F751A6-1210-4CA7-AEEB-155716F427F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49464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rminator 69">
              <a:extLst>
                <a:ext uri="{FF2B5EF4-FFF2-40B4-BE49-F238E27FC236}">
                  <a16:creationId xmlns:a16="http://schemas.microsoft.com/office/drawing/2014/main" id="{FC588C1C-AF43-48E5-9CED-D69CCCE30B4B}"/>
                </a:ext>
              </a:extLst>
            </p:cNvPr>
            <p:cNvSpPr/>
            <p:nvPr/>
          </p:nvSpPr>
          <p:spPr>
            <a:xfrm>
              <a:off x="3797463" y="5236812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26CF92A-B92B-43D7-B3BE-4F2A3603125E}"/>
                </a:ext>
              </a:extLst>
            </p:cNvPr>
            <p:cNvSpPr/>
            <p:nvPr/>
          </p:nvSpPr>
          <p:spPr>
            <a:xfrm>
              <a:off x="4218502" y="4370259"/>
              <a:ext cx="1033272" cy="747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e-training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84E904-C5C5-41F6-9004-BAF6BCAB037C}"/>
                </a:ext>
              </a:extLst>
            </p:cNvPr>
            <p:cNvSpPr txBox="1"/>
            <p:nvPr/>
          </p:nvSpPr>
          <p:spPr>
            <a:xfrm>
              <a:off x="3322542" y="5432377"/>
              <a:ext cx="1438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Operational phase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BD92217-6DF6-4BA1-999E-81BA8AA845FC}"/>
                </a:ext>
              </a:extLst>
            </p:cNvPr>
            <p:cNvSpPr txBox="1"/>
            <p:nvPr/>
          </p:nvSpPr>
          <p:spPr>
            <a:xfrm>
              <a:off x="4687546" y="5567983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build</a:t>
              </a:r>
            </a:p>
          </p:txBody>
        </p:sp>
        <p:sp>
          <p:nvSpPr>
            <p:cNvPr id="84" name="Curved Up Arrow 77">
              <a:extLst>
                <a:ext uri="{FF2B5EF4-FFF2-40B4-BE49-F238E27FC236}">
                  <a16:creationId xmlns:a16="http://schemas.microsoft.com/office/drawing/2014/main" id="{70568FE2-0743-4D97-97B3-C4FAA5B68C64}"/>
                </a:ext>
              </a:extLst>
            </p:cNvPr>
            <p:cNvSpPr/>
            <p:nvPr/>
          </p:nvSpPr>
          <p:spPr>
            <a:xfrm rot="5400000">
              <a:off x="1934872" y="3991503"/>
              <a:ext cx="1326933" cy="406706"/>
            </a:xfrm>
            <a:prstGeom prst="curvedUpArrow">
              <a:avLst>
                <a:gd name="adj1" fmla="val 42232"/>
                <a:gd name="adj2" fmla="val 8403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1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FA7EB8-5D60-E749-8FDE-30A2F53A8776}"/>
              </a:ext>
            </a:extLst>
          </p:cNvPr>
          <p:cNvSpPr/>
          <p:nvPr/>
        </p:nvSpPr>
        <p:spPr>
          <a:xfrm>
            <a:off x="1077686" y="1111630"/>
            <a:ext cx="10214428" cy="4993026"/>
          </a:xfrm>
          <a:prstGeom prst="rect">
            <a:avLst/>
          </a:prstGeom>
          <a:noFill/>
          <a:ln w="19050">
            <a:solidFill>
              <a:srgbClr val="46A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23101-E977-0B45-AB03-EAB2B1FDB213}"/>
              </a:ext>
            </a:extLst>
          </p:cNvPr>
          <p:cNvSpPr/>
          <p:nvPr/>
        </p:nvSpPr>
        <p:spPr>
          <a:xfrm>
            <a:off x="1127872" y="1111630"/>
            <a:ext cx="10164242" cy="462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11" name="Graphic 22">
            <a:extLst>
              <a:ext uri="{FF2B5EF4-FFF2-40B4-BE49-F238E27FC236}">
                <a16:creationId xmlns:a16="http://schemas.microsoft.com/office/drawing/2014/main" id="{058A33AB-9668-834F-B469-98A20378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1111631"/>
            <a:ext cx="406706" cy="4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8F25C549-5C6C-054E-A42E-96760178F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17" y="1162920"/>
            <a:ext cx="29999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SageMaker Projects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E0D053-F8C4-7745-8406-36F44DDC215A}"/>
              </a:ext>
            </a:extLst>
          </p:cNvPr>
          <p:cNvSpPr/>
          <p:nvPr/>
        </p:nvSpPr>
        <p:spPr>
          <a:xfrm>
            <a:off x="10861532" y="1169719"/>
            <a:ext cx="374642" cy="3821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3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743C94C-B253-0845-9D9B-85EBF3D17091}"/>
              </a:ext>
            </a:extLst>
          </p:cNvPr>
          <p:cNvSpPr/>
          <p:nvPr/>
        </p:nvSpPr>
        <p:spPr>
          <a:xfrm>
            <a:off x="1543049" y="1812036"/>
            <a:ext cx="5288957" cy="193331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Build, train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FFD42D8E-18EE-F941-A444-E1E5A7343C56}"/>
              </a:ext>
            </a:extLst>
          </p:cNvPr>
          <p:cNvSpPr/>
          <p:nvPr/>
        </p:nvSpPr>
        <p:spPr>
          <a:xfrm>
            <a:off x="5567346" y="2028822"/>
            <a:ext cx="5294186" cy="193331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latin typeface="Amazon Ember"/>
              </a:rPr>
              <a:t>d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eploy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B097E7-AE0D-C847-8F33-DC81D1FA2AD3}"/>
              </a:ext>
            </a:extLst>
          </p:cNvPr>
          <p:cNvSpPr/>
          <p:nvPr/>
        </p:nvSpPr>
        <p:spPr>
          <a:xfrm>
            <a:off x="5659195" y="2377484"/>
            <a:ext cx="2178562" cy="3460825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6F957B19-0FCB-8646-8143-74A4111DC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871" y="2397225"/>
            <a:ext cx="1347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SageMaker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rial" panose="020B0604020202020204" pitchFamily="34" charset="0"/>
              </a:rPr>
              <a:t>Model Registry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1C4C74-1A80-C44C-B1B2-CD9544630F41}"/>
              </a:ext>
            </a:extLst>
          </p:cNvPr>
          <p:cNvSpPr/>
          <p:nvPr/>
        </p:nvSpPr>
        <p:spPr>
          <a:xfrm>
            <a:off x="7455860" y="2437877"/>
            <a:ext cx="340583" cy="338328"/>
          </a:xfrm>
          <a:prstGeom prst="ellipse">
            <a:avLst/>
          </a:prstGeom>
          <a:solidFill>
            <a:srgbClr val="4A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5A868C-6B9F-304F-B510-D07966E5B649}"/>
              </a:ext>
            </a:extLst>
          </p:cNvPr>
          <p:cNvSpPr txBox="1"/>
          <p:nvPr/>
        </p:nvSpPr>
        <p:spPr>
          <a:xfrm>
            <a:off x="4076205" y="1224470"/>
            <a:ext cx="366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Preconfigured MLOps Project Templates</a:t>
            </a:r>
          </a:p>
        </p:txBody>
      </p:sp>
      <p:pic>
        <p:nvPicPr>
          <p:cNvPr id="75" name="Graphic 22">
            <a:extLst>
              <a:ext uri="{FF2B5EF4-FFF2-40B4-BE49-F238E27FC236}">
                <a16:creationId xmlns:a16="http://schemas.microsoft.com/office/drawing/2014/main" id="{9D7E0B91-80C0-E74F-A7EA-F667770C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33" y="2385977"/>
            <a:ext cx="406706" cy="4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E8F4F3A-1CAC-8947-99B7-7D1345423530}"/>
              </a:ext>
            </a:extLst>
          </p:cNvPr>
          <p:cNvSpPr txBox="1"/>
          <p:nvPr/>
        </p:nvSpPr>
        <p:spPr>
          <a:xfrm>
            <a:off x="7877902" y="5603628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deploy and manage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84067-F6EB-7748-8DBA-47E033EEC304}"/>
              </a:ext>
            </a:extLst>
          </p:cNvPr>
          <p:cNvSpPr/>
          <p:nvPr/>
        </p:nvSpPr>
        <p:spPr>
          <a:xfrm>
            <a:off x="5866647" y="3411414"/>
            <a:ext cx="1679283" cy="1145473"/>
          </a:xfrm>
          <a:prstGeom prst="rect">
            <a:avLst/>
          </a:prstGeom>
          <a:noFill/>
          <a:ln w="19050">
            <a:solidFill>
              <a:srgbClr val="4AB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E76ADC50-B5F0-964F-AF23-77BE6121FB48}"/>
              </a:ext>
            </a:extLst>
          </p:cNvPr>
          <p:cNvSpPr/>
          <p:nvPr/>
        </p:nvSpPr>
        <p:spPr>
          <a:xfrm>
            <a:off x="6299608" y="3484587"/>
            <a:ext cx="856898" cy="941892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063F3-CB8B-724C-A3A1-B7B1C6589F0F}"/>
              </a:ext>
            </a:extLst>
          </p:cNvPr>
          <p:cNvSpPr txBox="1"/>
          <p:nvPr/>
        </p:nvSpPr>
        <p:spPr>
          <a:xfrm>
            <a:off x="5942936" y="4554493"/>
            <a:ext cx="16135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Configuration management &amp; model metadata for models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0889F-19F1-784D-BE58-B1141CA15B63}"/>
              </a:ext>
            </a:extLst>
          </p:cNvPr>
          <p:cNvSpPr/>
          <p:nvPr/>
        </p:nvSpPr>
        <p:spPr>
          <a:xfrm>
            <a:off x="9047231" y="3522994"/>
            <a:ext cx="1982972" cy="114547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02B99376-2A60-1E4F-B079-7F718E6BE8A0}"/>
              </a:ext>
            </a:extLst>
          </p:cNvPr>
          <p:cNvSpPr/>
          <p:nvPr/>
        </p:nvSpPr>
        <p:spPr>
          <a:xfrm>
            <a:off x="7842451" y="3655722"/>
            <a:ext cx="1184883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Approval workflows</a:t>
            </a:r>
          </a:p>
        </p:txBody>
      </p:sp>
      <p:sp>
        <p:nvSpPr>
          <p:cNvPr id="84" name="Pentagon 83">
            <a:extLst>
              <a:ext uri="{FF2B5EF4-FFF2-40B4-BE49-F238E27FC236}">
                <a16:creationId xmlns:a16="http://schemas.microsoft.com/office/drawing/2014/main" id="{064211A5-9CB9-3E41-961D-1105B5CAD469}"/>
              </a:ext>
            </a:extLst>
          </p:cNvPr>
          <p:cNvSpPr/>
          <p:nvPr/>
        </p:nvSpPr>
        <p:spPr>
          <a:xfrm>
            <a:off x="1096258" y="2935919"/>
            <a:ext cx="1086220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Pipeline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latin typeface="Amazon Ember"/>
              </a:rPr>
              <a:t>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riggers</a:t>
            </a:r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373229D6-2FCE-FA4A-B8F2-754E0643F696}"/>
              </a:ext>
            </a:extLst>
          </p:cNvPr>
          <p:cNvSpPr/>
          <p:nvPr/>
        </p:nvSpPr>
        <p:spPr>
          <a:xfrm>
            <a:off x="1096258" y="3922673"/>
            <a:ext cx="1086220" cy="875577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Source &amp; version </a:t>
            </a:r>
            <a:r>
              <a:rPr lang="en-US" sz="1100" dirty="0">
                <a:solidFill>
                  <a:prstClr val="white"/>
                </a:solidFill>
                <a:latin typeface="Amazon Ember"/>
              </a:rPr>
              <a:t>c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ontrol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99F0BF-647B-1C49-B7E8-F556C673DBDF}"/>
              </a:ext>
            </a:extLst>
          </p:cNvPr>
          <p:cNvSpPr txBox="1"/>
          <p:nvPr/>
        </p:nvSpPr>
        <p:spPr>
          <a:xfrm>
            <a:off x="9293548" y="4668467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Operational phase</a:t>
            </a: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66D9A0FF-AFA0-254F-B327-2568D0198E19}"/>
              </a:ext>
            </a:extLst>
          </p:cNvPr>
          <p:cNvSpPr/>
          <p:nvPr/>
        </p:nvSpPr>
        <p:spPr>
          <a:xfrm rot="5400000">
            <a:off x="9427956" y="4139714"/>
            <a:ext cx="221494" cy="558956"/>
          </a:xfrm>
          <a:prstGeom prst="can">
            <a:avLst/>
          </a:prstGeom>
          <a:noFill/>
          <a:ln w="19050"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2CFBF3-ED61-A64C-AB23-3A50212537AF}"/>
              </a:ext>
            </a:extLst>
          </p:cNvPr>
          <p:cNvSpPr/>
          <p:nvPr/>
        </p:nvSpPr>
        <p:spPr>
          <a:xfrm>
            <a:off x="9680036" y="4230353"/>
            <a:ext cx="163691" cy="343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2B3F6E-9910-0144-A71C-DF8AAC2F6480}"/>
              </a:ext>
            </a:extLst>
          </p:cNvPr>
          <p:cNvSpPr/>
          <p:nvPr/>
        </p:nvSpPr>
        <p:spPr>
          <a:xfrm>
            <a:off x="9222401" y="4230353"/>
            <a:ext cx="163691" cy="3432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8F5390-4960-D745-8C86-3C526A84A4AD}"/>
              </a:ext>
            </a:extLst>
          </p:cNvPr>
          <p:cNvSpPr/>
          <p:nvPr/>
        </p:nvSpPr>
        <p:spPr>
          <a:xfrm>
            <a:off x="9856088" y="3582193"/>
            <a:ext cx="1119689" cy="5875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deployment </a:t>
            </a:r>
            <a:r>
              <a:rPr lang="en-US" sz="1100" dirty="0">
                <a:solidFill>
                  <a:prstClr val="white"/>
                </a:solidFill>
                <a:latin typeface="Amazon Ember"/>
              </a:rPr>
              <a:t>p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ipeline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DEEA6509-AFBC-9D46-A7FF-1BE5BC35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SageMaker Pipelines: components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0670F7-CFEA-4A5F-A6F2-880678EAFB2F}"/>
              </a:ext>
            </a:extLst>
          </p:cNvPr>
          <p:cNvGrpSpPr/>
          <p:nvPr/>
        </p:nvGrpSpPr>
        <p:grpSpPr>
          <a:xfrm>
            <a:off x="2291485" y="2388302"/>
            <a:ext cx="3449555" cy="3456680"/>
            <a:chOff x="2291485" y="2388302"/>
            <a:chExt cx="3449555" cy="3456680"/>
          </a:xfrm>
        </p:grpSpPr>
        <p:cxnSp>
          <p:nvCxnSpPr>
            <p:cNvPr id="59" name="Elbow Connector 70">
              <a:extLst>
                <a:ext uri="{FF2B5EF4-FFF2-40B4-BE49-F238E27FC236}">
                  <a16:creationId xmlns:a16="http://schemas.microsoft.com/office/drawing/2014/main" id="{213B8F18-FA7D-4834-9AFE-98E2D0979A17}"/>
                </a:ext>
              </a:extLst>
            </p:cNvPr>
            <p:cNvCxnSpPr>
              <a:cxnSpLocks/>
            </p:cNvCxnSpPr>
            <p:nvPr/>
          </p:nvCxnSpPr>
          <p:spPr>
            <a:xfrm>
              <a:off x="3741326" y="51115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40">
              <a:extLst>
                <a:ext uri="{FF2B5EF4-FFF2-40B4-BE49-F238E27FC236}">
                  <a16:creationId xmlns:a16="http://schemas.microsoft.com/office/drawing/2014/main" id="{8353CEE3-F6EB-4948-9B5B-D01C4723D961}"/>
                </a:ext>
              </a:extLst>
            </p:cNvPr>
            <p:cNvCxnSpPr>
              <a:cxnSpLocks/>
            </p:cNvCxnSpPr>
            <p:nvPr/>
          </p:nvCxnSpPr>
          <p:spPr>
            <a:xfrm>
              <a:off x="3723999" y="3639064"/>
              <a:ext cx="311664" cy="125249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30B459-6FEB-4389-BB6A-E8B9BF4432FF}"/>
                </a:ext>
              </a:extLst>
            </p:cNvPr>
            <p:cNvSpPr/>
            <p:nvPr/>
          </p:nvSpPr>
          <p:spPr>
            <a:xfrm>
              <a:off x="2291485" y="2388302"/>
              <a:ext cx="3376776" cy="3450007"/>
            </a:xfrm>
            <a:prstGeom prst="rect">
              <a:avLst/>
            </a:prstGeom>
            <a:noFill/>
            <a:ln w="19050">
              <a:solidFill>
                <a:srgbClr val="4AB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pic>
          <p:nvPicPr>
            <p:cNvPr id="63" name="Graphic 22">
              <a:extLst>
                <a:ext uri="{FF2B5EF4-FFF2-40B4-BE49-F238E27FC236}">
                  <a16:creationId xmlns:a16="http://schemas.microsoft.com/office/drawing/2014/main" id="{FED2A586-C5F2-4FC2-9F16-1839565B1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297" y="2395648"/>
              <a:ext cx="406706" cy="406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15">
              <a:extLst>
                <a:ext uri="{FF2B5EF4-FFF2-40B4-BE49-F238E27FC236}">
                  <a16:creationId xmlns:a16="http://schemas.microsoft.com/office/drawing/2014/main" id="{F83A1731-3A7E-4B82-B9FC-2A2994CCC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8707" y="2454648"/>
              <a:ext cx="2999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rial" panose="020B0604020202020204" pitchFamily="34" charset="0"/>
                </a:rPr>
                <a:t>SageMaker Pipelines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C09053E-5D4E-457B-BAAF-8ABDEF72C332}"/>
                </a:ext>
              </a:extLst>
            </p:cNvPr>
            <p:cNvSpPr/>
            <p:nvPr/>
          </p:nvSpPr>
          <p:spPr>
            <a:xfrm>
              <a:off x="5212413" y="2452976"/>
              <a:ext cx="338328" cy="3383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87C606-7BA1-4100-9645-E4D0D3082491}"/>
                </a:ext>
              </a:extLst>
            </p:cNvPr>
            <p:cNvSpPr/>
            <p:nvPr/>
          </p:nvSpPr>
          <p:spPr>
            <a:xfrm>
              <a:off x="2809748" y="28621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89" name="Terminator 23">
              <a:extLst>
                <a:ext uri="{FF2B5EF4-FFF2-40B4-BE49-F238E27FC236}">
                  <a16:creationId xmlns:a16="http://schemas.microsoft.com/office/drawing/2014/main" id="{CC689953-0656-4E65-A0D5-A0696B87BA94}"/>
                </a:ext>
              </a:extLst>
            </p:cNvPr>
            <p:cNvSpPr/>
            <p:nvPr/>
          </p:nvSpPr>
          <p:spPr>
            <a:xfrm>
              <a:off x="3185832" y="2887963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4" name="Terminator 25">
              <a:extLst>
                <a:ext uri="{FF2B5EF4-FFF2-40B4-BE49-F238E27FC236}">
                  <a16:creationId xmlns:a16="http://schemas.microsoft.com/office/drawing/2014/main" id="{8F29007A-B7A6-4689-8C05-4A7F139E1429}"/>
                </a:ext>
              </a:extLst>
            </p:cNvPr>
            <p:cNvSpPr/>
            <p:nvPr/>
          </p:nvSpPr>
          <p:spPr>
            <a:xfrm>
              <a:off x="3185831" y="35383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95" name="Terminator 28">
              <a:extLst>
                <a:ext uri="{FF2B5EF4-FFF2-40B4-BE49-F238E27FC236}">
                  <a16:creationId xmlns:a16="http://schemas.microsoft.com/office/drawing/2014/main" id="{76C53D98-E204-4DCC-994E-1C9DB713A7FC}"/>
                </a:ext>
              </a:extLst>
            </p:cNvPr>
            <p:cNvSpPr/>
            <p:nvPr/>
          </p:nvSpPr>
          <p:spPr>
            <a:xfrm>
              <a:off x="3185832" y="32082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96" name="Elbow Connector 29">
              <a:extLst>
                <a:ext uri="{FF2B5EF4-FFF2-40B4-BE49-F238E27FC236}">
                  <a16:creationId xmlns:a16="http://schemas.microsoft.com/office/drawing/2014/main" id="{EB10C2C2-E6A8-47C1-A377-A817098179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3148020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30">
              <a:extLst>
                <a:ext uri="{FF2B5EF4-FFF2-40B4-BE49-F238E27FC236}">
                  <a16:creationId xmlns:a16="http://schemas.microsoft.com/office/drawing/2014/main" id="{3B683DB9-376D-45FC-81A9-8B9A84873EA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34739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rminator 39">
              <a:extLst>
                <a:ext uri="{FF2B5EF4-FFF2-40B4-BE49-F238E27FC236}">
                  <a16:creationId xmlns:a16="http://schemas.microsoft.com/office/drawing/2014/main" id="{C2396FA4-FE3D-4D18-9053-FB0ED897BBE0}"/>
                </a:ext>
              </a:extLst>
            </p:cNvPr>
            <p:cNvSpPr/>
            <p:nvPr/>
          </p:nvSpPr>
          <p:spPr>
            <a:xfrm>
              <a:off x="3780136" y="3764313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08601F-CF49-4B3B-8FA3-E0C5F3A0E021}"/>
                </a:ext>
              </a:extLst>
            </p:cNvPr>
            <p:cNvSpPr/>
            <p:nvPr/>
          </p:nvSpPr>
          <p:spPr>
            <a:xfrm>
              <a:off x="4201175" y="2897759"/>
              <a:ext cx="1033272" cy="5761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b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uild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 </a:t>
              </a: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DB636C-AF0A-4AB4-9321-C4942E9AEECA}"/>
                </a:ext>
              </a:extLst>
            </p:cNvPr>
            <p:cNvSpPr txBox="1"/>
            <p:nvPr/>
          </p:nvSpPr>
          <p:spPr>
            <a:xfrm>
              <a:off x="3045361" y="3972870"/>
              <a:ext cx="18020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development </a:t>
              </a:r>
              <a:r>
                <a:rPr lang="en-US" sz="1100" i="1" dirty="0">
                  <a:solidFill>
                    <a:prstClr val="white"/>
                  </a:solidFill>
                  <a:latin typeface="Amazon Ember"/>
                </a:rPr>
                <a:t>p</a:t>
              </a:r>
              <a:r>
                <a:rPr kumimoji="0" lang="en-US" sz="11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hase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54F7A63-5147-4A66-AFD7-83CFE9134D29}"/>
                </a:ext>
              </a:extLst>
            </p:cNvPr>
            <p:cNvSpPr/>
            <p:nvPr/>
          </p:nvSpPr>
          <p:spPr>
            <a:xfrm>
              <a:off x="2827075" y="4334649"/>
              <a:ext cx="2470860" cy="11454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2" name="Terminator 64">
              <a:extLst>
                <a:ext uri="{FF2B5EF4-FFF2-40B4-BE49-F238E27FC236}">
                  <a16:creationId xmlns:a16="http://schemas.microsoft.com/office/drawing/2014/main" id="{B6881DFF-6F7B-4339-A55E-6ECE41FF0FFF}"/>
                </a:ext>
              </a:extLst>
            </p:cNvPr>
            <p:cNvSpPr/>
            <p:nvPr/>
          </p:nvSpPr>
          <p:spPr>
            <a:xfrm>
              <a:off x="3203159" y="4360462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3" name="Terminator 65">
              <a:extLst>
                <a:ext uri="{FF2B5EF4-FFF2-40B4-BE49-F238E27FC236}">
                  <a16:creationId xmlns:a16="http://schemas.microsoft.com/office/drawing/2014/main" id="{A1CD4748-1B94-4DB4-A4AA-24CB909D5823}"/>
                </a:ext>
              </a:extLst>
            </p:cNvPr>
            <p:cNvSpPr/>
            <p:nvPr/>
          </p:nvSpPr>
          <p:spPr>
            <a:xfrm>
              <a:off x="3203158" y="5010871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Evaluate</a:t>
              </a:r>
            </a:p>
          </p:txBody>
        </p:sp>
        <p:sp>
          <p:nvSpPr>
            <p:cNvPr id="104" name="Terminator 66">
              <a:extLst>
                <a:ext uri="{FF2B5EF4-FFF2-40B4-BE49-F238E27FC236}">
                  <a16:creationId xmlns:a16="http://schemas.microsoft.com/office/drawing/2014/main" id="{D98E6D0D-1644-4353-AD1C-CFC1A68DDE33}"/>
                </a:ext>
              </a:extLst>
            </p:cNvPr>
            <p:cNvSpPr/>
            <p:nvPr/>
          </p:nvSpPr>
          <p:spPr>
            <a:xfrm>
              <a:off x="3203159" y="4680788"/>
              <a:ext cx="658368" cy="201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Train</a:t>
              </a:r>
            </a:p>
          </p:txBody>
        </p:sp>
        <p:cxnSp>
          <p:nvCxnSpPr>
            <p:cNvPr id="105" name="Elbow Connector 67">
              <a:extLst>
                <a:ext uri="{FF2B5EF4-FFF2-40B4-BE49-F238E27FC236}">
                  <a16:creationId xmlns:a16="http://schemas.microsoft.com/office/drawing/2014/main" id="{14A6D425-8E60-4FFB-879C-DF7650CAC8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55546" y="4620519"/>
              <a:ext cx="118939" cy="15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68">
              <a:extLst>
                <a:ext uri="{FF2B5EF4-FFF2-40B4-BE49-F238E27FC236}">
                  <a16:creationId xmlns:a16="http://schemas.microsoft.com/office/drawing/2014/main" id="{331EC138-993A-4791-A00D-384618C85F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0668" y="4946439"/>
              <a:ext cx="128697" cy="1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rminator 69">
              <a:extLst>
                <a:ext uri="{FF2B5EF4-FFF2-40B4-BE49-F238E27FC236}">
                  <a16:creationId xmlns:a16="http://schemas.microsoft.com/office/drawing/2014/main" id="{0BBEB757-5462-4C69-95FB-3E5A01D6C400}"/>
                </a:ext>
              </a:extLst>
            </p:cNvPr>
            <p:cNvSpPr/>
            <p:nvPr/>
          </p:nvSpPr>
          <p:spPr>
            <a:xfrm>
              <a:off x="3797463" y="5236812"/>
              <a:ext cx="658368" cy="175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44B7389-EED4-44DE-9F4F-00D962BEB378}"/>
                </a:ext>
              </a:extLst>
            </p:cNvPr>
            <p:cNvSpPr/>
            <p:nvPr/>
          </p:nvSpPr>
          <p:spPr>
            <a:xfrm>
              <a:off x="4218502" y="4370259"/>
              <a:ext cx="1033272" cy="747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Automated model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e-training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white"/>
                  </a:solidFill>
                  <a:latin typeface="Amazon Ember"/>
                </a:rPr>
                <a:t>w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orkflows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D932EA-3670-43D0-99A6-10232AC36DB4}"/>
                </a:ext>
              </a:extLst>
            </p:cNvPr>
            <p:cNvSpPr txBox="1"/>
            <p:nvPr/>
          </p:nvSpPr>
          <p:spPr>
            <a:xfrm>
              <a:off x="3322542" y="5432377"/>
              <a:ext cx="1438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Operational phase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A70E1-5500-417C-960F-3AB752C702DF}"/>
                </a:ext>
              </a:extLst>
            </p:cNvPr>
            <p:cNvSpPr txBox="1"/>
            <p:nvPr/>
          </p:nvSpPr>
          <p:spPr>
            <a:xfrm>
              <a:off x="4687546" y="5567983"/>
              <a:ext cx="1053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rPr>
                <a:t>Model build</a:t>
              </a:r>
            </a:p>
          </p:txBody>
        </p:sp>
        <p:sp>
          <p:nvSpPr>
            <p:cNvPr id="111" name="Curved Up Arrow 77">
              <a:extLst>
                <a:ext uri="{FF2B5EF4-FFF2-40B4-BE49-F238E27FC236}">
                  <a16:creationId xmlns:a16="http://schemas.microsoft.com/office/drawing/2014/main" id="{B25EEDBB-8EB5-4522-8820-2A373F1A5B3A}"/>
                </a:ext>
              </a:extLst>
            </p:cNvPr>
            <p:cNvSpPr/>
            <p:nvPr/>
          </p:nvSpPr>
          <p:spPr>
            <a:xfrm rot="5400000">
              <a:off x="1934872" y="3991503"/>
              <a:ext cx="1326933" cy="406706"/>
            </a:xfrm>
            <a:prstGeom prst="curvedUpArrow">
              <a:avLst>
                <a:gd name="adj1" fmla="val 42232"/>
                <a:gd name="adj2" fmla="val 8403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sp>
        <p:nvSpPr>
          <p:cNvPr id="14" name="Pentagon 13">
            <a:extLst>
              <a:ext uri="{FF2B5EF4-FFF2-40B4-BE49-F238E27FC236}">
                <a16:creationId xmlns:a16="http://schemas.microsoft.com/office/drawing/2014/main" id="{6FA4B9ED-ACED-8541-8753-298362A3DB25}"/>
              </a:ext>
            </a:extLst>
          </p:cNvPr>
          <p:cNvSpPr/>
          <p:nvPr/>
        </p:nvSpPr>
        <p:spPr>
          <a:xfrm>
            <a:off x="1543171" y="1594155"/>
            <a:ext cx="9318360" cy="193946"/>
          </a:xfrm>
          <a:prstGeom prst="homePlat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Build, train, deploy</a:t>
            </a:r>
          </a:p>
        </p:txBody>
      </p:sp>
    </p:spTree>
    <p:extLst>
      <p:ext uri="{BB962C8B-B14F-4D97-AF65-F5344CB8AC3E}">
        <p14:creationId xmlns:p14="http://schemas.microsoft.com/office/powerpoint/2010/main" val="6288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ED1AE-0598-42C4-AB57-10F5FBE39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ECE5731-97CF-4581-8933-8988FA05A8C7}"/>
              </a:ext>
            </a:extLst>
          </p:cNvPr>
          <p:cNvSpPr/>
          <p:nvPr/>
        </p:nvSpPr>
        <p:spPr>
          <a:xfrm>
            <a:off x="5148545" y="1353366"/>
            <a:ext cx="4147501" cy="1019296"/>
          </a:xfrm>
          <a:custGeom>
            <a:avLst/>
            <a:gdLst>
              <a:gd name="connsiteX0" fmla="*/ 509648 w 4147501"/>
              <a:gd name="connsiteY0" fmla="*/ 0 h 1019296"/>
              <a:gd name="connsiteX1" fmla="*/ 932256 w 4147501"/>
              <a:gd name="connsiteY1" fmla="*/ 224699 h 1019296"/>
              <a:gd name="connsiteX2" fmla="*/ 978990 w 4147501"/>
              <a:gd name="connsiteY2" fmla="*/ 310800 h 1019296"/>
              <a:gd name="connsiteX3" fmla="*/ 3928659 w 4147501"/>
              <a:gd name="connsiteY3" fmla="*/ 310800 h 1019296"/>
              <a:gd name="connsiteX4" fmla="*/ 4147501 w 4147501"/>
              <a:gd name="connsiteY4" fmla="*/ 529642 h 1019296"/>
              <a:gd name="connsiteX5" fmla="*/ 4147501 w 4147501"/>
              <a:gd name="connsiteY5" fmla="*/ 748484 h 1019296"/>
              <a:gd name="connsiteX6" fmla="*/ 957286 w 4147501"/>
              <a:gd name="connsiteY6" fmla="*/ 748484 h 1019296"/>
              <a:gd name="connsiteX7" fmla="*/ 932256 w 4147501"/>
              <a:gd name="connsiteY7" fmla="*/ 794597 h 1019296"/>
              <a:gd name="connsiteX8" fmla="*/ 509648 w 4147501"/>
              <a:gd name="connsiteY8" fmla="*/ 1019296 h 1019296"/>
              <a:gd name="connsiteX9" fmla="*/ 0 w 4147501"/>
              <a:gd name="connsiteY9" fmla="*/ 509648 h 1019296"/>
              <a:gd name="connsiteX10" fmla="*/ 509648 w 4147501"/>
              <a:gd name="connsiteY10" fmla="*/ 0 h 101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7501" h="1019296">
                <a:moveTo>
                  <a:pt x="509648" y="0"/>
                </a:moveTo>
                <a:cubicBezTo>
                  <a:pt x="685567" y="0"/>
                  <a:pt x="840669" y="89132"/>
                  <a:pt x="932256" y="224699"/>
                </a:cubicBezTo>
                <a:lnTo>
                  <a:pt x="978990" y="310800"/>
                </a:lnTo>
                <a:lnTo>
                  <a:pt x="3928659" y="310800"/>
                </a:lnTo>
                <a:lnTo>
                  <a:pt x="4147501" y="529642"/>
                </a:lnTo>
                <a:lnTo>
                  <a:pt x="4147501" y="748484"/>
                </a:lnTo>
                <a:lnTo>
                  <a:pt x="957286" y="748484"/>
                </a:lnTo>
                <a:lnTo>
                  <a:pt x="932256" y="794597"/>
                </a:lnTo>
                <a:cubicBezTo>
                  <a:pt x="840669" y="930164"/>
                  <a:pt x="685567" y="1019296"/>
                  <a:pt x="509648" y="1019296"/>
                </a:cubicBezTo>
                <a:cubicBezTo>
                  <a:pt x="228177" y="1019296"/>
                  <a:pt x="0" y="791119"/>
                  <a:pt x="0" y="509648"/>
                </a:cubicBezTo>
                <a:cubicBezTo>
                  <a:pt x="0" y="228177"/>
                  <a:pt x="228177" y="0"/>
                  <a:pt x="50964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BC56DE"/>
              </a:gs>
              <a:gs pos="17000">
                <a:srgbClr val="4939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D71785-EB3B-421C-A60A-4F1A7252FA09}"/>
              </a:ext>
            </a:extLst>
          </p:cNvPr>
          <p:cNvSpPr/>
          <p:nvPr/>
        </p:nvSpPr>
        <p:spPr>
          <a:xfrm>
            <a:off x="334814" y="1353366"/>
            <a:ext cx="4147501" cy="1019296"/>
          </a:xfrm>
          <a:custGeom>
            <a:avLst/>
            <a:gdLst>
              <a:gd name="connsiteX0" fmla="*/ 509648 w 4147501"/>
              <a:gd name="connsiteY0" fmla="*/ 0 h 1019296"/>
              <a:gd name="connsiteX1" fmla="*/ 932256 w 4147501"/>
              <a:gd name="connsiteY1" fmla="*/ 224699 h 1019296"/>
              <a:gd name="connsiteX2" fmla="*/ 978990 w 4147501"/>
              <a:gd name="connsiteY2" fmla="*/ 310800 h 1019296"/>
              <a:gd name="connsiteX3" fmla="*/ 3928659 w 4147501"/>
              <a:gd name="connsiteY3" fmla="*/ 310800 h 1019296"/>
              <a:gd name="connsiteX4" fmla="*/ 4147501 w 4147501"/>
              <a:gd name="connsiteY4" fmla="*/ 529642 h 1019296"/>
              <a:gd name="connsiteX5" fmla="*/ 4147501 w 4147501"/>
              <a:gd name="connsiteY5" fmla="*/ 748484 h 1019296"/>
              <a:gd name="connsiteX6" fmla="*/ 957286 w 4147501"/>
              <a:gd name="connsiteY6" fmla="*/ 748484 h 1019296"/>
              <a:gd name="connsiteX7" fmla="*/ 932256 w 4147501"/>
              <a:gd name="connsiteY7" fmla="*/ 794597 h 1019296"/>
              <a:gd name="connsiteX8" fmla="*/ 509648 w 4147501"/>
              <a:gd name="connsiteY8" fmla="*/ 1019296 h 1019296"/>
              <a:gd name="connsiteX9" fmla="*/ 0 w 4147501"/>
              <a:gd name="connsiteY9" fmla="*/ 509648 h 1019296"/>
              <a:gd name="connsiteX10" fmla="*/ 509648 w 4147501"/>
              <a:gd name="connsiteY10" fmla="*/ 0 h 101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7501" h="1019296">
                <a:moveTo>
                  <a:pt x="509648" y="0"/>
                </a:moveTo>
                <a:cubicBezTo>
                  <a:pt x="685567" y="0"/>
                  <a:pt x="840669" y="89132"/>
                  <a:pt x="932256" y="224699"/>
                </a:cubicBezTo>
                <a:lnTo>
                  <a:pt x="978990" y="310800"/>
                </a:lnTo>
                <a:lnTo>
                  <a:pt x="3928659" y="310800"/>
                </a:lnTo>
                <a:lnTo>
                  <a:pt x="4147501" y="529642"/>
                </a:lnTo>
                <a:lnTo>
                  <a:pt x="4147501" y="748484"/>
                </a:lnTo>
                <a:lnTo>
                  <a:pt x="957286" y="748484"/>
                </a:lnTo>
                <a:lnTo>
                  <a:pt x="932256" y="794597"/>
                </a:lnTo>
                <a:cubicBezTo>
                  <a:pt x="840669" y="930164"/>
                  <a:pt x="685567" y="1019296"/>
                  <a:pt x="509648" y="1019296"/>
                </a:cubicBezTo>
                <a:cubicBezTo>
                  <a:pt x="228177" y="1019296"/>
                  <a:pt x="0" y="791119"/>
                  <a:pt x="0" y="509648"/>
                </a:cubicBezTo>
                <a:cubicBezTo>
                  <a:pt x="0" y="228177"/>
                  <a:pt x="228177" y="0"/>
                  <a:pt x="509648" y="0"/>
                </a:cubicBezTo>
                <a:close/>
              </a:path>
            </a:pathLst>
          </a:custGeom>
          <a:gradFill flip="none" rotWithShape="1">
            <a:gsLst>
              <a:gs pos="0">
                <a:srgbClr val="BC56DE"/>
              </a:gs>
              <a:gs pos="92000">
                <a:srgbClr val="4939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F9DC2-6D6F-4764-8FE2-49F4CFE98C05}"/>
              </a:ext>
            </a:extLst>
          </p:cNvPr>
          <p:cNvSpPr txBox="1"/>
          <p:nvPr/>
        </p:nvSpPr>
        <p:spPr>
          <a:xfrm>
            <a:off x="1313794" y="3919203"/>
            <a:ext cx="31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skills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digital learning on demand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3982D-E795-4BE0-ABE2-0FF29B41E2C3}"/>
              </a:ext>
            </a:extLst>
          </p:cNvPr>
          <p:cNvSpPr txBox="1"/>
          <p:nvPr/>
        </p:nvSpPr>
        <p:spPr>
          <a:xfrm>
            <a:off x="1313794" y="2178203"/>
            <a:ext cx="31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 </a:t>
            </a:r>
            <a:r>
              <a:rPr lang="en-US" sz="1600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500+ free</a:t>
            </a:r>
            <a:r>
              <a:rPr lang="en-US" sz="1600" dirty="0">
                <a:solidFill>
                  <a:srgbClr val="E7631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digital courses and </a:t>
            </a:r>
            <a:r>
              <a:rPr lang="en-US" sz="1600" dirty="0">
                <a:solidFill>
                  <a:prstClr val="white"/>
                </a:solidFill>
              </a:rPr>
              <a:t>Learning Plans</a:t>
            </a:r>
            <a:endParaRPr lang="en-US" sz="1600" dirty="0">
              <a:solidFill>
                <a:srgbClr val="FF784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31870-ED8B-45BE-A935-3965D0DA2631}"/>
              </a:ext>
            </a:extLst>
          </p:cNvPr>
          <p:cNvSpPr txBox="1"/>
          <p:nvPr/>
        </p:nvSpPr>
        <p:spPr>
          <a:xfrm>
            <a:off x="6209781" y="2179421"/>
            <a:ext cx="356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Earn an industry-recognized credential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581F1-C702-44E3-9ADB-8D4DCB26A087}"/>
              </a:ext>
            </a:extLst>
          </p:cNvPr>
          <p:cNvSpPr txBox="1"/>
          <p:nvPr/>
        </p:nvSpPr>
        <p:spPr>
          <a:xfrm>
            <a:off x="1313794" y="1664166"/>
            <a:ext cx="244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Heavy"/>
                <a:ea typeface="Amazon Ember" panose="020B0603020204020204" pitchFamily="34" charset="0"/>
                <a:cs typeface="Amazon Ember" panose="020B0603020204020204" pitchFamily="34" charset="0"/>
              </a:rPr>
              <a:t>AWS Skill Builder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69C62-490B-4301-9E0A-266CD8FBC11A}"/>
              </a:ext>
            </a:extLst>
          </p:cNvPr>
          <p:cNvSpPr txBox="1"/>
          <p:nvPr/>
        </p:nvSpPr>
        <p:spPr>
          <a:xfrm>
            <a:off x="6209781" y="1665384"/>
            <a:ext cx="258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Heavy"/>
                <a:ea typeface="Amazon Ember" panose="020B0603020204020204" pitchFamily="34" charset="0"/>
                <a:cs typeface="Amazon Ember" panose="020B0603020204020204" pitchFamily="34" charset="0"/>
              </a:rPr>
              <a:t>AWS Certifications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6E8D7-7C57-40E7-9AB6-19CA65880D6F}"/>
              </a:ext>
            </a:extLst>
          </p:cNvPr>
          <p:cNvSpPr txBox="1"/>
          <p:nvPr/>
        </p:nvSpPr>
        <p:spPr>
          <a:xfrm>
            <a:off x="1313794" y="2870426"/>
            <a:ext cx="31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prstClr val="white"/>
                </a:solidFill>
              </a:rPr>
              <a:t>Explore resources with a variety of skill levels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16+</a:t>
            </a:r>
            <a:r>
              <a:rPr lang="en-US" sz="1600" dirty="0">
                <a:solidFill>
                  <a:prstClr val="white"/>
                </a:solidFill>
                <a:latin typeface="Amazon Ember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languages to meet your learning needs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7846"/>
              </a:solidFill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AC832-C1C7-4A1A-B08F-EA61ED2F5B65}"/>
              </a:ext>
            </a:extLst>
          </p:cNvPr>
          <p:cNvSpPr txBox="1"/>
          <p:nvPr/>
        </p:nvSpPr>
        <p:spPr>
          <a:xfrm>
            <a:off x="6209781" y="3920421"/>
            <a:ext cx="356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Join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AWS Certified community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and get exclusive benefits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BF70D5"/>
              </a:solidFill>
              <a:effectLst/>
              <a:uLnTx/>
              <a:uFillTx/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15F70-BBFF-4BF5-AF0A-BF611D71C30D}"/>
              </a:ext>
            </a:extLst>
          </p:cNvPr>
          <p:cNvSpPr txBox="1"/>
          <p:nvPr/>
        </p:nvSpPr>
        <p:spPr>
          <a:xfrm>
            <a:off x="6209781" y="2871644"/>
            <a:ext cx="271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Receive </a:t>
            </a:r>
            <a:r>
              <a:rPr lang="en-US" sz="1600" dirty="0">
                <a:solidFill>
                  <a:prstClr val="white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F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oundational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, Associate, Professional, and Specialty certifications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C3A60-739A-4193-A3F6-5B8E87FE1603}"/>
              </a:ext>
            </a:extLst>
          </p:cNvPr>
          <p:cNvSpPr txBox="1"/>
          <p:nvPr/>
        </p:nvSpPr>
        <p:spPr>
          <a:xfrm>
            <a:off x="2898054" y="5246387"/>
            <a:ext cx="2299079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 now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5D20C-12E2-433A-BB88-2467F4F2576E}"/>
              </a:ext>
            </a:extLst>
          </p:cNvPr>
          <p:cNvSpPr txBox="1"/>
          <p:nvPr/>
        </p:nvSpPr>
        <p:spPr>
          <a:xfrm>
            <a:off x="7867526" y="5036986"/>
            <a:ext cx="193003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exam guides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317BA5-5611-4520-BCD4-0FC071836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81" y="4761777"/>
            <a:ext cx="1353115" cy="1353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696AAD-1527-4BAA-A1B1-02DDC328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94" y="4760559"/>
            <a:ext cx="1353115" cy="1353115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86A4525D-BBF4-4474-9351-9E0B514EAA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9719" y="1526273"/>
            <a:ext cx="720725" cy="622300"/>
            <a:chOff x="200" y="876"/>
            <a:chExt cx="454" cy="392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C73AEB4-DA9E-4751-9811-E497B1849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" y="912"/>
              <a:ext cx="160" cy="170"/>
            </a:xfrm>
            <a:custGeom>
              <a:avLst/>
              <a:gdLst>
                <a:gd name="T0" fmla="*/ 88 w 261"/>
                <a:gd name="T1" fmla="*/ 277 h 277"/>
                <a:gd name="T2" fmla="*/ 88 w 261"/>
                <a:gd name="T3" fmla="*/ 277 h 277"/>
                <a:gd name="T4" fmla="*/ 0 w 261"/>
                <a:gd name="T5" fmla="*/ 226 h 277"/>
                <a:gd name="T6" fmla="*/ 0 w 261"/>
                <a:gd name="T7" fmla="*/ 75 h 277"/>
                <a:gd name="T8" fmla="*/ 119 w 261"/>
                <a:gd name="T9" fmla="*/ 6 h 277"/>
                <a:gd name="T10" fmla="*/ 126 w 261"/>
                <a:gd name="T11" fmla="*/ 2 h 277"/>
                <a:gd name="T12" fmla="*/ 130 w 261"/>
                <a:gd name="T13" fmla="*/ 0 h 277"/>
                <a:gd name="T14" fmla="*/ 261 w 261"/>
                <a:gd name="T15" fmla="*/ 75 h 277"/>
                <a:gd name="T16" fmla="*/ 130 w 261"/>
                <a:gd name="T17" fmla="*/ 150 h 277"/>
                <a:gd name="T18" fmla="*/ 43 w 261"/>
                <a:gd name="T19" fmla="*/ 10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77">
                  <a:moveTo>
                    <a:pt x="88" y="277"/>
                  </a:moveTo>
                  <a:lnTo>
                    <a:pt x="88" y="277"/>
                  </a:lnTo>
                  <a:lnTo>
                    <a:pt x="0" y="226"/>
                  </a:lnTo>
                  <a:lnTo>
                    <a:pt x="0" y="75"/>
                  </a:lnTo>
                  <a:lnTo>
                    <a:pt x="119" y="6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261" y="75"/>
                  </a:lnTo>
                  <a:lnTo>
                    <a:pt x="130" y="150"/>
                  </a:lnTo>
                  <a:lnTo>
                    <a:pt x="43" y="10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3814873-E1E1-4D37-B9BE-E2FA6AE21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984"/>
              <a:ext cx="80" cy="112"/>
            </a:xfrm>
            <a:custGeom>
              <a:avLst/>
              <a:gdLst>
                <a:gd name="T0" fmla="*/ 0 w 131"/>
                <a:gd name="T1" fmla="*/ 33 h 184"/>
                <a:gd name="T2" fmla="*/ 0 w 131"/>
                <a:gd name="T3" fmla="*/ 33 h 184"/>
                <a:gd name="T4" fmla="*/ 0 w 131"/>
                <a:gd name="T5" fmla="*/ 184 h 184"/>
                <a:gd name="T6" fmla="*/ 19 w 131"/>
                <a:gd name="T7" fmla="*/ 173 h 184"/>
                <a:gd name="T8" fmla="*/ 131 w 131"/>
                <a:gd name="T9" fmla="*/ 109 h 184"/>
                <a:gd name="T10" fmla="*/ 131 w 131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4">
                  <a:moveTo>
                    <a:pt x="0" y="33"/>
                  </a:moveTo>
                  <a:lnTo>
                    <a:pt x="0" y="33"/>
                  </a:lnTo>
                  <a:lnTo>
                    <a:pt x="0" y="184"/>
                  </a:lnTo>
                  <a:lnTo>
                    <a:pt x="19" y="173"/>
                  </a:lnTo>
                  <a:lnTo>
                    <a:pt x="131" y="109"/>
                  </a:lnTo>
                  <a:lnTo>
                    <a:pt x="131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D5B76A81-5061-415F-8414-B5A66E83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" y="920"/>
              <a:ext cx="378" cy="284"/>
            </a:xfrm>
            <a:custGeom>
              <a:avLst/>
              <a:gdLst>
                <a:gd name="T0" fmla="*/ 527 w 617"/>
                <a:gd name="T1" fmla="*/ 0 h 463"/>
                <a:gd name="T2" fmla="*/ 527 w 617"/>
                <a:gd name="T3" fmla="*/ 0 h 463"/>
                <a:gd name="T4" fmla="*/ 579 w 617"/>
                <a:gd name="T5" fmla="*/ 0 h 463"/>
                <a:gd name="T6" fmla="*/ 617 w 617"/>
                <a:gd name="T7" fmla="*/ 38 h 463"/>
                <a:gd name="T8" fmla="*/ 617 w 617"/>
                <a:gd name="T9" fmla="*/ 463 h 463"/>
                <a:gd name="T10" fmla="*/ 0 w 617"/>
                <a:gd name="T11" fmla="*/ 463 h 463"/>
                <a:gd name="T12" fmla="*/ 0 w 617"/>
                <a:gd name="T13" fmla="*/ 38 h 463"/>
                <a:gd name="T14" fmla="*/ 38 w 617"/>
                <a:gd name="T15" fmla="*/ 0 h 463"/>
                <a:gd name="T16" fmla="*/ 83 w 617"/>
                <a:gd name="T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7" h="463">
                  <a:moveTo>
                    <a:pt x="527" y="0"/>
                  </a:moveTo>
                  <a:lnTo>
                    <a:pt x="527" y="0"/>
                  </a:lnTo>
                  <a:lnTo>
                    <a:pt x="579" y="0"/>
                  </a:lnTo>
                  <a:cubicBezTo>
                    <a:pt x="600" y="0"/>
                    <a:pt x="617" y="17"/>
                    <a:pt x="617" y="38"/>
                  </a:cubicBezTo>
                  <a:lnTo>
                    <a:pt x="617" y="463"/>
                  </a:lnTo>
                  <a:lnTo>
                    <a:pt x="0" y="463"/>
                  </a:lnTo>
                  <a:lnTo>
                    <a:pt x="0" y="38"/>
                  </a:lnTo>
                  <a:cubicBezTo>
                    <a:pt x="0" y="17"/>
                    <a:pt x="17" y="0"/>
                    <a:pt x="38" y="0"/>
                  </a:cubicBezTo>
                  <a:lnTo>
                    <a:pt x="83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B467054-696D-4CED-9C42-B14370F12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" y="1206"/>
              <a:ext cx="454" cy="62"/>
            </a:xfrm>
            <a:custGeom>
              <a:avLst/>
              <a:gdLst>
                <a:gd name="T0" fmla="*/ 0 w 741"/>
                <a:gd name="T1" fmla="*/ 0 h 101"/>
                <a:gd name="T2" fmla="*/ 0 w 741"/>
                <a:gd name="T3" fmla="*/ 0 h 101"/>
                <a:gd name="T4" fmla="*/ 741 w 741"/>
                <a:gd name="T5" fmla="*/ 0 h 101"/>
                <a:gd name="T6" fmla="*/ 679 w 741"/>
                <a:gd name="T7" fmla="*/ 101 h 101"/>
                <a:gd name="T8" fmla="*/ 62 w 741"/>
                <a:gd name="T9" fmla="*/ 101 h 101"/>
                <a:gd name="T10" fmla="*/ 0 w 741"/>
                <a:gd name="T11" fmla="*/ 0 h 101"/>
                <a:gd name="T12" fmla="*/ 0 w 74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101">
                  <a:moveTo>
                    <a:pt x="0" y="0"/>
                  </a:moveTo>
                  <a:lnTo>
                    <a:pt x="0" y="0"/>
                  </a:lnTo>
                  <a:lnTo>
                    <a:pt x="741" y="0"/>
                  </a:lnTo>
                  <a:lnTo>
                    <a:pt x="679" y="101"/>
                  </a:lnTo>
                  <a:lnTo>
                    <a:pt x="62" y="10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2BC705E-A7F0-460D-9DAD-FF551D8E2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" y="876"/>
              <a:ext cx="264" cy="288"/>
            </a:xfrm>
            <a:custGeom>
              <a:avLst/>
              <a:gdLst>
                <a:gd name="T0" fmla="*/ 431 w 431"/>
                <a:gd name="T1" fmla="*/ 411 h 471"/>
                <a:gd name="T2" fmla="*/ 431 w 431"/>
                <a:gd name="T3" fmla="*/ 411 h 471"/>
                <a:gd name="T4" fmla="*/ 279 w 431"/>
                <a:gd name="T5" fmla="*/ 411 h 471"/>
                <a:gd name="T6" fmla="*/ 214 w 431"/>
                <a:gd name="T7" fmla="*/ 471 h 471"/>
                <a:gd name="T8" fmla="*/ 154 w 431"/>
                <a:gd name="T9" fmla="*/ 411 h 471"/>
                <a:gd name="T10" fmla="*/ 0 w 431"/>
                <a:gd name="T11" fmla="*/ 411 h 471"/>
                <a:gd name="T12" fmla="*/ 0 w 431"/>
                <a:gd name="T13" fmla="*/ 0 h 471"/>
                <a:gd name="T14" fmla="*/ 431 w 431"/>
                <a:gd name="T15" fmla="*/ 0 h 471"/>
                <a:gd name="T16" fmla="*/ 431 w 431"/>
                <a:gd name="T17" fmla="*/ 411 h 471"/>
                <a:gd name="T18" fmla="*/ 431 w 431"/>
                <a:gd name="T19" fmla="*/ 41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1" h="471">
                  <a:moveTo>
                    <a:pt x="431" y="411"/>
                  </a:moveTo>
                  <a:lnTo>
                    <a:pt x="431" y="411"/>
                  </a:lnTo>
                  <a:lnTo>
                    <a:pt x="279" y="411"/>
                  </a:lnTo>
                  <a:lnTo>
                    <a:pt x="214" y="471"/>
                  </a:lnTo>
                  <a:lnTo>
                    <a:pt x="154" y="411"/>
                  </a:lnTo>
                  <a:lnTo>
                    <a:pt x="0" y="411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411"/>
                  </a:lnTo>
                  <a:lnTo>
                    <a:pt x="431" y="411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9116C42C-7003-49A9-9223-2005D75E96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71136" y="1510181"/>
            <a:ext cx="571500" cy="668338"/>
            <a:chOff x="4288" y="1408"/>
            <a:chExt cx="360" cy="421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0A52403-3F27-48E2-88C9-0D4F5606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1408"/>
              <a:ext cx="168" cy="166"/>
            </a:xfrm>
            <a:custGeom>
              <a:avLst/>
              <a:gdLst>
                <a:gd name="T0" fmla="*/ 272 w 272"/>
                <a:gd name="T1" fmla="*/ 136 h 272"/>
                <a:gd name="T2" fmla="*/ 272 w 272"/>
                <a:gd name="T3" fmla="*/ 136 h 272"/>
                <a:gd name="T4" fmla="*/ 136 w 272"/>
                <a:gd name="T5" fmla="*/ 272 h 272"/>
                <a:gd name="T6" fmla="*/ 0 w 272"/>
                <a:gd name="T7" fmla="*/ 136 h 272"/>
                <a:gd name="T8" fmla="*/ 136 w 272"/>
                <a:gd name="T9" fmla="*/ 0 h 272"/>
                <a:gd name="T10" fmla="*/ 272 w 272"/>
                <a:gd name="T11" fmla="*/ 136 h 272"/>
                <a:gd name="T12" fmla="*/ 272 w 272"/>
                <a:gd name="T13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2" y="136"/>
                  </a:lnTo>
                  <a:cubicBezTo>
                    <a:pt x="272" y="211"/>
                    <a:pt x="211" y="272"/>
                    <a:pt x="136" y="272"/>
                  </a:cubicBezTo>
                  <a:cubicBezTo>
                    <a:pt x="61" y="272"/>
                    <a:pt x="0" y="211"/>
                    <a:pt x="0" y="136"/>
                  </a:cubicBezTo>
                  <a:cubicBezTo>
                    <a:pt x="0" y="61"/>
                    <a:pt x="61" y="0"/>
                    <a:pt x="136" y="0"/>
                  </a:cubicBezTo>
                  <a:cubicBezTo>
                    <a:pt x="211" y="0"/>
                    <a:pt x="272" y="61"/>
                    <a:pt x="272" y="136"/>
                  </a:cubicBezTo>
                  <a:lnTo>
                    <a:pt x="272" y="136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506B7EB2-4EE0-4EAA-907E-AD58461E9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" y="1574"/>
              <a:ext cx="231" cy="203"/>
            </a:xfrm>
            <a:custGeom>
              <a:avLst/>
              <a:gdLst>
                <a:gd name="T0" fmla="*/ 372 w 372"/>
                <a:gd name="T1" fmla="*/ 68 h 334"/>
                <a:gd name="T2" fmla="*/ 372 w 372"/>
                <a:gd name="T3" fmla="*/ 68 h 334"/>
                <a:gd name="T4" fmla="*/ 245 w 372"/>
                <a:gd name="T5" fmla="*/ 0 h 334"/>
                <a:gd name="T6" fmla="*/ 0 w 372"/>
                <a:gd name="T7" fmla="*/ 334 h 334"/>
                <a:gd name="T8" fmla="*/ 244 w 372"/>
                <a:gd name="T9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334">
                  <a:moveTo>
                    <a:pt x="372" y="68"/>
                  </a:moveTo>
                  <a:lnTo>
                    <a:pt x="372" y="68"/>
                  </a:lnTo>
                  <a:cubicBezTo>
                    <a:pt x="334" y="25"/>
                    <a:pt x="291" y="0"/>
                    <a:pt x="245" y="0"/>
                  </a:cubicBezTo>
                  <a:cubicBezTo>
                    <a:pt x="129" y="0"/>
                    <a:pt x="31" y="141"/>
                    <a:pt x="0" y="334"/>
                  </a:cubicBezTo>
                  <a:lnTo>
                    <a:pt x="244" y="334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236FCE6-EFA2-47CB-A850-51C2D69CF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" y="1635"/>
              <a:ext cx="171" cy="194"/>
            </a:xfrm>
            <a:custGeom>
              <a:avLst/>
              <a:gdLst>
                <a:gd name="T0" fmla="*/ 138 w 276"/>
                <a:gd name="T1" fmla="*/ 0 h 319"/>
                <a:gd name="T2" fmla="*/ 138 w 276"/>
                <a:gd name="T3" fmla="*/ 0 h 319"/>
                <a:gd name="T4" fmla="*/ 0 w 276"/>
                <a:gd name="T5" fmla="*/ 80 h 319"/>
                <a:gd name="T6" fmla="*/ 0 w 276"/>
                <a:gd name="T7" fmla="*/ 239 h 319"/>
                <a:gd name="T8" fmla="*/ 138 w 276"/>
                <a:gd name="T9" fmla="*/ 319 h 319"/>
                <a:gd name="T10" fmla="*/ 276 w 276"/>
                <a:gd name="T11" fmla="*/ 239 h 319"/>
                <a:gd name="T12" fmla="*/ 276 w 276"/>
                <a:gd name="T13" fmla="*/ 80 h 319"/>
                <a:gd name="T14" fmla="*/ 138 w 276"/>
                <a:gd name="T15" fmla="*/ 0 h 319"/>
                <a:gd name="T16" fmla="*/ 138 w 276"/>
                <a:gd name="T1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19">
                  <a:moveTo>
                    <a:pt x="138" y="0"/>
                  </a:moveTo>
                  <a:lnTo>
                    <a:pt x="138" y="0"/>
                  </a:lnTo>
                  <a:lnTo>
                    <a:pt x="0" y="80"/>
                  </a:lnTo>
                  <a:lnTo>
                    <a:pt x="0" y="239"/>
                  </a:lnTo>
                  <a:lnTo>
                    <a:pt x="138" y="319"/>
                  </a:lnTo>
                  <a:lnTo>
                    <a:pt x="276" y="239"/>
                  </a:lnTo>
                  <a:lnTo>
                    <a:pt x="276" y="8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6DD5E73-3193-4C97-8CE2-DE32787E5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" y="1699"/>
              <a:ext cx="89" cy="66"/>
            </a:xfrm>
            <a:custGeom>
              <a:avLst/>
              <a:gdLst>
                <a:gd name="T0" fmla="*/ 143 w 143"/>
                <a:gd name="T1" fmla="*/ 0 h 108"/>
                <a:gd name="T2" fmla="*/ 143 w 143"/>
                <a:gd name="T3" fmla="*/ 0 h 108"/>
                <a:gd name="T4" fmla="*/ 37 w 143"/>
                <a:gd name="T5" fmla="*/ 108 h 108"/>
                <a:gd name="T6" fmla="*/ 0 w 143"/>
                <a:gd name="T7" fmla="*/ 6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08">
                  <a:moveTo>
                    <a:pt x="143" y="0"/>
                  </a:moveTo>
                  <a:lnTo>
                    <a:pt x="143" y="0"/>
                  </a:lnTo>
                  <a:lnTo>
                    <a:pt x="37" y="108"/>
                  </a:lnTo>
                  <a:lnTo>
                    <a:pt x="0" y="69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B9E1139-FA63-4480-B8CF-34DDBFBA81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31" name="TextBox 3">
            <a:extLst>
              <a:ext uri="{FF2B5EF4-FFF2-40B4-BE49-F238E27FC236}">
                <a16:creationId xmlns:a16="http://schemas.microsoft.com/office/drawing/2014/main" id="{D01EDE37-82E1-4000-ADD4-0688BA7C30A5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73852-1634-4810-89C6-B10955DE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in-demand AWS Cloud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2A103-AE31-42FF-A2FC-43C075F5E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Ray Wang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94AAC-7415-40E6-A1E3-D64BE19B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Solutions Architect</a:t>
            </a:r>
          </a:p>
          <a:p>
            <a:r>
              <a:rPr lang="en-US" altLang="zh-TW" dirty="0" err="1"/>
              <a:t>hsiawang@amazon.com</a:t>
            </a:r>
            <a:endParaRPr lang="en-US" altLang="zh-TW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4DEFF9C-6497-3F99-8142-971D81B7F6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TW" dirty="0"/>
              <a:t>Wei Chen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70DB4B8-057C-DE12-13BC-35E3EA1EA3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" altLang="zh-TW" dirty="0"/>
              <a:t>Sr. Data Scientist</a:t>
            </a:r>
            <a:endParaRPr lang="en-US" altLang="zh-TW" dirty="0"/>
          </a:p>
          <a:p>
            <a:r>
              <a:rPr lang="en-US" altLang="zh-TW" dirty="0" err="1"/>
              <a:t>wcheamz@amazon.com</a:t>
            </a:r>
            <a:endParaRPr lang="en-US" altLang="zh-TW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6741617-34F4-85E8-3A0F-FF1856324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05C576F-E653-CD6A-BE1A-CE322D149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6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E56EC89-F015-4999-99D6-020E8FD5F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r="5" b="12959"/>
          <a:stretch/>
        </p:blipFill>
        <p:spPr>
          <a:xfrm>
            <a:off x="714" y="0"/>
            <a:ext cx="12190572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58CBCB-FFA2-49BA-A3D8-72B7D58845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3000"/>
                </a:schemeClr>
              </a:gs>
              <a:gs pos="50000">
                <a:schemeClr val="accent2">
                  <a:alpha val="34000"/>
                </a:schemeClr>
              </a:gs>
              <a:gs pos="100000">
                <a:schemeClr val="accent4">
                  <a:alpha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8FE3DE-5A44-44EF-A3A3-A26357B50C6A}"/>
              </a:ext>
            </a:extLst>
          </p:cNvPr>
          <p:cNvGrpSpPr/>
          <p:nvPr/>
        </p:nvGrpSpPr>
        <p:grpSpPr>
          <a:xfrm>
            <a:off x="6373609" y="0"/>
            <a:ext cx="4942390" cy="3287208"/>
            <a:chOff x="7060557" y="1840376"/>
            <a:chExt cx="4942390" cy="32872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9DDD9D-1B5C-4EA7-A942-E4C0C0D02CFD}"/>
                </a:ext>
              </a:extLst>
            </p:cNvPr>
            <p:cNvSpPr/>
            <p:nvPr/>
          </p:nvSpPr>
          <p:spPr>
            <a:xfrm>
              <a:off x="7060557" y="1840376"/>
              <a:ext cx="4942390" cy="3287208"/>
            </a:xfrm>
            <a:prstGeom prst="rect">
              <a:avLst/>
            </a:prstGeom>
            <a:solidFill>
              <a:schemeClr val="tx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itle 2">
              <a:extLst>
                <a:ext uri="{FF2B5EF4-FFF2-40B4-BE49-F238E27FC236}">
                  <a16:creationId xmlns:a16="http://schemas.microsoft.com/office/drawing/2014/main" id="{445BD0CB-38C7-49FB-BE13-8279F435319F}"/>
                </a:ext>
              </a:extLst>
            </p:cNvPr>
            <p:cNvSpPr txBox="1">
              <a:spLocks/>
            </p:cNvSpPr>
            <p:nvPr/>
          </p:nvSpPr>
          <p:spPr>
            <a:xfrm>
              <a:off x="7456025" y="2039073"/>
              <a:ext cx="4448537" cy="2744042"/>
            </a:xfrm>
            <a:prstGeom prst="rect">
              <a:avLst/>
            </a:prstGeom>
          </p:spPr>
          <p:txBody>
            <a:bodyPr vert="horz" lIns="0" tIns="146304" rIns="91440" bIns="146304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 spc="-1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>
                  <a:solidFill>
                    <a:schemeClr val="bg1"/>
                  </a:solidFill>
                </a:rPr>
                <a:t>Successful business outcomes from AI/ML depend on careful selection of the right use case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757793E-6B19-41A3-8C54-A79BFF59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30" name="TextBox 3">
            <a:extLst>
              <a:ext uri="{FF2B5EF4-FFF2-40B4-BE49-F238E27FC236}">
                <a16:creationId xmlns:a16="http://schemas.microsoft.com/office/drawing/2014/main" id="{B35CC3E6-DD2F-49F1-BFA0-79E7D1BCF27A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93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sitting at a table in a restaurant&#10;&#10;Description automatically generated">
            <a:extLst>
              <a:ext uri="{FF2B5EF4-FFF2-40B4-BE49-F238E27FC236}">
                <a16:creationId xmlns:a16="http://schemas.microsoft.com/office/drawing/2014/main" id="{A6C96E73-D5AC-440D-8509-70686125F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2258" y="0"/>
            <a:ext cx="3015538" cy="6858000"/>
          </a:xfrm>
          <a:prstGeom prst="rect">
            <a:avLst/>
          </a:prstGeom>
        </p:spPr>
      </p:pic>
      <p:pic>
        <p:nvPicPr>
          <p:cNvPr id="13" name="Picture 12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7C29E835-5C34-4A90-9807-5FDA16FCF6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6464" y="0"/>
            <a:ext cx="3015538" cy="6858000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F008C3F9-29C0-4C3E-ABF4-9182FBE95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15536" cy="6858000"/>
          </a:xfrm>
          <a:prstGeom prst="rect">
            <a:avLst/>
          </a:prstGeom>
        </p:spPr>
      </p:pic>
      <p:pic>
        <p:nvPicPr>
          <p:cNvPr id="5" name="Picture 4" descr="A picture containing indoor, refrigerator, standing, kitchen&#10;&#10;Description automatically generated">
            <a:extLst>
              <a:ext uri="{FF2B5EF4-FFF2-40B4-BE49-F238E27FC236}">
                <a16:creationId xmlns:a16="http://schemas.microsoft.com/office/drawing/2014/main" id="{EE5688B4-E06C-42F2-834A-63D2B335FD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638" y="0"/>
            <a:ext cx="3015535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A3E8C81-9675-4F86-820E-6E3E546814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50000">
                <a:schemeClr val="accent2">
                  <a:alpha val="59000"/>
                </a:schemeClr>
              </a:gs>
              <a:gs pos="100000">
                <a:schemeClr val="accent4"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C7DDD2-9F50-4BB5-B561-D778309655DB}"/>
              </a:ext>
            </a:extLst>
          </p:cNvPr>
          <p:cNvSpPr/>
          <p:nvPr/>
        </p:nvSpPr>
        <p:spPr>
          <a:xfrm>
            <a:off x="0" y="-8050"/>
            <a:ext cx="12210206" cy="6858000"/>
          </a:xfrm>
          <a:prstGeom prst="rect">
            <a:avLst/>
          </a:prstGeom>
          <a:solidFill>
            <a:srgbClr val="190751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7D751B-2E9C-490D-821A-18EFF95C05ED}"/>
              </a:ext>
            </a:extLst>
          </p:cNvPr>
          <p:cNvGrpSpPr/>
          <p:nvPr/>
        </p:nvGrpSpPr>
        <p:grpSpPr>
          <a:xfrm>
            <a:off x="18206" y="224898"/>
            <a:ext cx="12192000" cy="1401505"/>
            <a:chOff x="18206" y="224898"/>
            <a:chExt cx="12192000" cy="14015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1028C-F0F1-414C-A0D2-430F3BD1A0DB}"/>
                </a:ext>
              </a:extLst>
            </p:cNvPr>
            <p:cNvSpPr/>
            <p:nvPr/>
          </p:nvSpPr>
          <p:spPr>
            <a:xfrm>
              <a:off x="18206" y="224898"/>
              <a:ext cx="12192000" cy="1401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51"/>
              <a:endParaRPr lang="en-US" sz="150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5F9AB7-0A77-4332-932E-88F14CC4CA3D}"/>
                </a:ext>
              </a:extLst>
            </p:cNvPr>
            <p:cNvSpPr/>
            <p:nvPr/>
          </p:nvSpPr>
          <p:spPr>
            <a:xfrm>
              <a:off x="18207" y="617877"/>
              <a:ext cx="3015536" cy="6155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609551"/>
              <a:r>
                <a:rPr lang="en-US" sz="2000" b="1" dirty="0">
                  <a:solidFill>
                    <a:srgbClr val="FFFFFF"/>
                  </a:solidFill>
                  <a:latin typeface="Amazon Ember"/>
                </a:rPr>
                <a:t>Enhance customer experience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13D516-01AE-4D9D-AFCF-A35B187C573F}"/>
                </a:ext>
              </a:extLst>
            </p:cNvPr>
            <p:cNvSpPr/>
            <p:nvPr/>
          </p:nvSpPr>
          <p:spPr>
            <a:xfrm>
              <a:off x="6138154" y="617877"/>
              <a:ext cx="3015536" cy="6155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09551"/>
              <a:r>
                <a:rPr lang="en-US" sz="2000" b="1" dirty="0">
                  <a:solidFill>
                    <a:srgbClr val="FFFFFF"/>
                  </a:solidFill>
                  <a:latin typeface="Amazon Ember"/>
                </a:rPr>
                <a:t>Improve business operations</a:t>
              </a:r>
              <a:endParaRPr lang="en-US" sz="2000" b="1" dirty="0">
                <a:solidFill>
                  <a:srgbClr val="FFCC00"/>
                </a:solidFill>
                <a:latin typeface="Amazon Ember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AADA87-F4D5-4D5A-A9C0-BD8F482BB55C}"/>
                </a:ext>
              </a:extLst>
            </p:cNvPr>
            <p:cNvSpPr/>
            <p:nvPr/>
          </p:nvSpPr>
          <p:spPr>
            <a:xfrm>
              <a:off x="3281056" y="617877"/>
              <a:ext cx="2634072" cy="6155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09551"/>
              <a:r>
                <a:rPr lang="en-US" sz="2000" b="1" dirty="0">
                  <a:solidFill>
                    <a:srgbClr val="FFFFFF"/>
                  </a:solidFill>
                  <a:latin typeface="Amazon Ember"/>
                </a:rPr>
                <a:t>Make better and faster decisions</a:t>
              </a:r>
              <a:endParaRPr lang="en-US" sz="2000" b="1" dirty="0">
                <a:solidFill>
                  <a:srgbClr val="FFCC00"/>
                </a:solidFill>
                <a:latin typeface="Amazon Embe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901F19-079B-4893-B040-4CF07766B170}"/>
                </a:ext>
              </a:extLst>
            </p:cNvPr>
            <p:cNvSpPr/>
            <p:nvPr/>
          </p:nvSpPr>
          <p:spPr>
            <a:xfrm>
              <a:off x="9219000" y="617877"/>
              <a:ext cx="2954793" cy="6155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609551"/>
              <a:r>
                <a:rPr lang="en-US" sz="2000" b="1" dirty="0">
                  <a:solidFill>
                    <a:srgbClr val="FFFFFF"/>
                  </a:solidFill>
                  <a:latin typeface="Amazon Ember"/>
                </a:rPr>
                <a:t>Create new products and services</a:t>
              </a:r>
              <a:endParaRPr lang="en-US" sz="2000" b="1" dirty="0">
                <a:solidFill>
                  <a:srgbClr val="FFCC00"/>
                </a:solidFill>
                <a:latin typeface="Amazon Ember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AAE191-1E51-D145-98E6-1D4E958AF503}"/>
              </a:ext>
            </a:extLst>
          </p:cNvPr>
          <p:cNvSpPr txBox="1"/>
          <p:nvPr/>
        </p:nvSpPr>
        <p:spPr>
          <a:xfrm>
            <a:off x="9385405" y="2024032"/>
            <a:ext cx="263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6"/>
            <a:r>
              <a:rPr lang="en-US" sz="200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New use cases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0EC817-4C49-498F-8A4E-D2E9A3DF91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34" name="TextBox 3">
            <a:extLst>
              <a:ext uri="{FF2B5EF4-FFF2-40B4-BE49-F238E27FC236}">
                <a16:creationId xmlns:a16="http://schemas.microsoft.com/office/drawing/2014/main" id="{F6B0F680-1BD4-4037-83FF-96AD49E0ED8E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83554-B652-4DEF-8963-252AF7AD5A74}"/>
              </a:ext>
            </a:extLst>
          </p:cNvPr>
          <p:cNvGrpSpPr/>
          <p:nvPr/>
        </p:nvGrpSpPr>
        <p:grpSpPr>
          <a:xfrm>
            <a:off x="73068" y="2024032"/>
            <a:ext cx="2922159" cy="3941261"/>
            <a:chOff x="73068" y="2024032"/>
            <a:chExt cx="2922159" cy="39412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BC939-0B7B-5746-9DE7-5B41519C6B24}"/>
                </a:ext>
              </a:extLst>
            </p:cNvPr>
            <p:cNvSpPr txBox="1"/>
            <p:nvPr/>
          </p:nvSpPr>
          <p:spPr>
            <a:xfrm>
              <a:off x="292825" y="2024032"/>
              <a:ext cx="24826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Intelligent </a:t>
              </a:r>
              <a:b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contact 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286782-95E3-2E4C-A0D5-E2894DBA59EF}"/>
                </a:ext>
              </a:extLst>
            </p:cNvPr>
            <p:cNvSpPr txBox="1"/>
            <p:nvPr/>
          </p:nvSpPr>
          <p:spPr>
            <a:xfrm>
              <a:off x="318586" y="3063208"/>
              <a:ext cx="24311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Chatbots and virtual assistants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3FDFAC-C3EF-F544-83CE-9835B94B6219}"/>
                </a:ext>
              </a:extLst>
            </p:cNvPr>
            <p:cNvSpPr txBox="1"/>
            <p:nvPr/>
          </p:nvSpPr>
          <p:spPr>
            <a:xfrm>
              <a:off x="217112" y="4102384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Personalization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4EA543-1602-3645-BF25-A9A520544BBB}"/>
                </a:ext>
              </a:extLst>
            </p:cNvPr>
            <p:cNvSpPr txBox="1"/>
            <p:nvPr/>
          </p:nvSpPr>
          <p:spPr>
            <a:xfrm>
              <a:off x="73068" y="4833784"/>
              <a:ext cx="2922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Fraud prevention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60DD2F-AC1E-CC44-9EFC-7AA9FA26635C}"/>
                </a:ext>
              </a:extLst>
            </p:cNvPr>
            <p:cNvSpPr txBox="1"/>
            <p:nvPr/>
          </p:nvSpPr>
          <p:spPr>
            <a:xfrm>
              <a:off x="73068" y="5565183"/>
              <a:ext cx="2922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Content moderation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FCA0EA-9162-AE43-980C-5707E0A3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995" y="2897563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7E4171-220A-A84D-BB33-0F60C2AFE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995" y="3936739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E3F4BC-2012-8748-B5FA-F7E4E3C15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995" y="4668139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3170C7-AAA3-BD4D-BD91-D1AB0117B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995" y="5399539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1C26D8-28F8-4919-BA88-DCF0FA1B275F}"/>
              </a:ext>
            </a:extLst>
          </p:cNvPr>
          <p:cNvGrpSpPr/>
          <p:nvPr/>
        </p:nvGrpSpPr>
        <p:grpSpPr>
          <a:xfrm>
            <a:off x="3261464" y="2024032"/>
            <a:ext cx="2634071" cy="2021300"/>
            <a:chOff x="3299564" y="2024032"/>
            <a:chExt cx="2634071" cy="20213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032536-AC07-8D42-BFF9-890438467FF9}"/>
                </a:ext>
              </a:extLst>
            </p:cNvPr>
            <p:cNvSpPr txBox="1"/>
            <p:nvPr/>
          </p:nvSpPr>
          <p:spPr>
            <a:xfrm>
              <a:off x="3299564" y="2024032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Intelligent search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56DA7-0865-FA4B-9460-1BD24BCB7876}"/>
                </a:ext>
              </a:extLst>
            </p:cNvPr>
            <p:cNvSpPr txBox="1"/>
            <p:nvPr/>
          </p:nvSpPr>
          <p:spPr>
            <a:xfrm>
              <a:off x="3299564" y="2834628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Forecasting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6B9F41-790F-3F4E-B3B7-736B2258FBBC}"/>
                </a:ext>
              </a:extLst>
            </p:cNvPr>
            <p:cNvSpPr txBox="1"/>
            <p:nvPr/>
          </p:nvSpPr>
          <p:spPr>
            <a:xfrm>
              <a:off x="3299564" y="3645222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Anomaly detection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7C380C-4567-0E43-8116-48923EE93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447" y="2629385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FDCDEEB-2513-A542-97FF-A0915EB55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447" y="3439980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D7EDAC-F649-4B45-B694-9F6603DBDE68}"/>
              </a:ext>
            </a:extLst>
          </p:cNvPr>
          <p:cNvGrpSpPr/>
          <p:nvPr/>
        </p:nvGrpSpPr>
        <p:grpSpPr>
          <a:xfrm>
            <a:off x="5911181" y="2024032"/>
            <a:ext cx="3431742" cy="4421668"/>
            <a:chOff x="5936581" y="2024032"/>
            <a:chExt cx="3431742" cy="44216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E3C6B9-B71F-1F41-9A0C-5D5BC75311EE}"/>
                </a:ext>
              </a:extLst>
            </p:cNvPr>
            <p:cNvSpPr txBox="1"/>
            <p:nvPr/>
          </p:nvSpPr>
          <p:spPr>
            <a:xfrm>
              <a:off x="5983324" y="2024032"/>
              <a:ext cx="33382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Intelligent document processing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352410-2DA5-8B4F-B6BD-EA190CAB5F1B}"/>
                </a:ext>
              </a:extLst>
            </p:cNvPr>
            <p:cNvSpPr txBox="1"/>
            <p:nvPr/>
          </p:nvSpPr>
          <p:spPr>
            <a:xfrm>
              <a:off x="6335417" y="3212694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Demand planning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5ED864-FB7B-8C46-B26C-1415A9CE0953}"/>
                </a:ext>
              </a:extLst>
            </p:cNvPr>
            <p:cNvSpPr txBox="1"/>
            <p:nvPr/>
          </p:nvSpPr>
          <p:spPr>
            <a:xfrm>
              <a:off x="5936581" y="4054400"/>
              <a:ext cx="34317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Predictive maintenance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6641AE-657C-7746-8768-5BAD638C84A0}"/>
                </a:ext>
              </a:extLst>
            </p:cNvPr>
            <p:cNvSpPr txBox="1"/>
            <p:nvPr/>
          </p:nvSpPr>
          <p:spPr>
            <a:xfrm>
              <a:off x="6335417" y="6045590"/>
              <a:ext cx="26340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AI for DevOps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184FD5-7766-2441-80B0-CC9B0A3CCAE8}"/>
                </a:ext>
              </a:extLst>
            </p:cNvPr>
            <p:cNvSpPr txBox="1"/>
            <p:nvPr/>
          </p:nvSpPr>
          <p:spPr>
            <a:xfrm>
              <a:off x="6335417" y="4896106"/>
              <a:ext cx="26340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6"/>
              <a:r>
                <a:rPr lang="en-US" sz="2000" dirty="0">
                  <a:solidFill>
                    <a:srgbClr val="FFFFFF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Quality control &amp; visual inspection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29F206-D34E-3948-A12B-3329FBD0C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301" y="2991896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AB0416A-9427-BE41-ADB1-01B1C0904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301" y="3833602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804BF0-5C1E-3648-8345-101F47AA7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301" y="4675308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FCD863-AB20-3D41-B5A0-7E2F9EF27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5301" y="5824790"/>
              <a:ext cx="654304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2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3473 L 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0.03889 L -8.33333E-7 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0.03889 L -8.33333E-7 -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0.03889 L -8.33333E-7 -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0.03889 L -8.33333E-7 1.48148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FE41-5AD6-43C4-A5F0-8F5477A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real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1083B-937C-4560-899B-D1AD91F4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06" y="1885330"/>
            <a:ext cx="3823855" cy="420340"/>
          </a:xfrm>
        </p:spPr>
        <p:txBody>
          <a:bodyPr/>
          <a:lstStyle/>
          <a:p>
            <a:pPr>
              <a:spcAft>
                <a:spcPts val="5000"/>
              </a:spcAft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AWS</a:t>
            </a:r>
            <a:endParaRPr lang="en-US" sz="32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09EDFC-45F9-4C21-A2F7-A4DFDA588CB9}"/>
              </a:ext>
            </a:extLst>
          </p:cNvPr>
          <p:cNvGrpSpPr/>
          <p:nvPr/>
        </p:nvGrpSpPr>
        <p:grpSpPr>
          <a:xfrm>
            <a:off x="3885550" y="1485900"/>
            <a:ext cx="7640783" cy="1219200"/>
            <a:chOff x="3609109" y="1149927"/>
            <a:chExt cx="7640783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8ABBB9-DBC7-40E8-85D3-AAA823873967}"/>
                </a:ext>
              </a:extLst>
            </p:cNvPr>
            <p:cNvSpPr/>
            <p:nvPr/>
          </p:nvSpPr>
          <p:spPr>
            <a:xfrm>
              <a:off x="3609109" y="1149927"/>
              <a:ext cx="3636819" cy="1219200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B13075-AC7D-4FA7-9E45-FFCB689542C3}"/>
                </a:ext>
              </a:extLst>
            </p:cNvPr>
            <p:cNvSpPr/>
            <p:nvPr/>
          </p:nvSpPr>
          <p:spPr>
            <a:xfrm>
              <a:off x="7613073" y="1149927"/>
              <a:ext cx="3636819" cy="1219200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010651-3A72-409A-A354-21BB12781E64}"/>
                </a:ext>
              </a:extLst>
            </p:cNvPr>
            <p:cNvSpPr txBox="1"/>
            <p:nvPr/>
          </p:nvSpPr>
          <p:spPr>
            <a:xfrm>
              <a:off x="3678865" y="1184564"/>
              <a:ext cx="3537098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6"/>
                  </a:solidFill>
                </a:rPr>
                <a:t>AWS Professional Services</a:t>
              </a:r>
            </a:p>
            <a:p>
              <a:pPr algn="l"/>
              <a:r>
                <a:rPr lang="en-US" sz="1400" dirty="0"/>
                <a:t>A global team of experts that can help you realize your desired business outcomes for the AWS Cloud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B235D1-3D14-415B-933C-F1D90E708A81}"/>
                </a:ext>
              </a:extLst>
            </p:cNvPr>
            <p:cNvSpPr txBox="1"/>
            <p:nvPr/>
          </p:nvSpPr>
          <p:spPr>
            <a:xfrm>
              <a:off x="7708604" y="1184564"/>
              <a:ext cx="3537098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6"/>
                  </a:solidFill>
                </a:rPr>
                <a:t>Amazon ML Solutions Lab</a:t>
              </a:r>
            </a:p>
            <a:p>
              <a:pPr algn="l"/>
              <a:r>
                <a:rPr lang="en-US" sz="1400" dirty="0"/>
                <a:t>Identify and build ML solutions to address your organization’s highest return-on-investment ML opportunities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5947E8-6BCC-4DC2-9128-BE6532228369}"/>
              </a:ext>
            </a:extLst>
          </p:cNvPr>
          <p:cNvGrpSpPr/>
          <p:nvPr/>
        </p:nvGrpSpPr>
        <p:grpSpPr>
          <a:xfrm>
            <a:off x="3885550" y="3123406"/>
            <a:ext cx="3636819" cy="1219200"/>
            <a:chOff x="3609109" y="1149927"/>
            <a:chExt cx="3636819" cy="1219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5CE04B-4F01-414E-8D35-1EB3FCC1AD94}"/>
                </a:ext>
              </a:extLst>
            </p:cNvPr>
            <p:cNvSpPr/>
            <p:nvPr/>
          </p:nvSpPr>
          <p:spPr>
            <a:xfrm>
              <a:off x="3609109" y="1149927"/>
              <a:ext cx="3636819" cy="1219200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BAEECA-BFB6-40D2-AFDF-6954D6266912}"/>
                </a:ext>
              </a:extLst>
            </p:cNvPr>
            <p:cNvSpPr txBox="1"/>
            <p:nvPr/>
          </p:nvSpPr>
          <p:spPr>
            <a:xfrm>
              <a:off x="3678865" y="1184564"/>
              <a:ext cx="3274828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2"/>
                  </a:solidFill>
                </a:rPr>
                <a:t>Find an AWS Partner</a:t>
              </a:r>
            </a:p>
            <a:p>
              <a:pPr algn="l"/>
              <a:r>
                <a:rPr lang="en-US" sz="1400" dirty="0"/>
                <a:t>AWS Partners are uniquely positioned to help you accelerate your journey to the AWS Cloud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DB32EB-B550-4F41-9D3F-655AD60BD871}"/>
              </a:ext>
            </a:extLst>
          </p:cNvPr>
          <p:cNvGrpSpPr/>
          <p:nvPr/>
        </p:nvGrpSpPr>
        <p:grpSpPr>
          <a:xfrm>
            <a:off x="3885550" y="4760912"/>
            <a:ext cx="7640783" cy="1219200"/>
            <a:chOff x="3609109" y="1149927"/>
            <a:chExt cx="7640783" cy="1219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1BFBD8-1453-4358-BF86-97A0B55D3905}"/>
                </a:ext>
              </a:extLst>
            </p:cNvPr>
            <p:cNvSpPr/>
            <p:nvPr/>
          </p:nvSpPr>
          <p:spPr>
            <a:xfrm>
              <a:off x="3609109" y="1149927"/>
              <a:ext cx="3636819" cy="1219200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F27BC7-88AB-423F-9B63-2B9D57786DFD}"/>
                </a:ext>
              </a:extLst>
            </p:cNvPr>
            <p:cNvSpPr/>
            <p:nvPr/>
          </p:nvSpPr>
          <p:spPr>
            <a:xfrm>
              <a:off x="7613073" y="1149927"/>
              <a:ext cx="3636819" cy="1219200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F76406-283F-4F86-9DB0-343C7A52E0ED}"/>
                </a:ext>
              </a:extLst>
            </p:cNvPr>
            <p:cNvSpPr txBox="1"/>
            <p:nvPr/>
          </p:nvSpPr>
          <p:spPr>
            <a:xfrm>
              <a:off x="3678865" y="1184564"/>
              <a:ext cx="3317358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4"/>
                  </a:solidFill>
                </a:rPr>
                <a:t>AWS Artificial </a:t>
              </a:r>
            </a:p>
            <a:p>
              <a:pPr algn="l"/>
              <a:r>
                <a:rPr lang="en-US" b="1" dirty="0">
                  <a:solidFill>
                    <a:schemeClr val="accent4"/>
                  </a:solidFill>
                </a:rPr>
                <a:t>Intelligence Services</a:t>
              </a:r>
            </a:p>
            <a:p>
              <a:pPr algn="l"/>
              <a:r>
                <a:rPr lang="en-US" sz="1400" dirty="0"/>
                <a:t>Easily add intelligence to applications, no ML skills required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6B39DF-0BAE-44E5-A121-8AE254009D21}"/>
                </a:ext>
              </a:extLst>
            </p:cNvPr>
            <p:cNvSpPr txBox="1"/>
            <p:nvPr/>
          </p:nvSpPr>
          <p:spPr>
            <a:xfrm>
              <a:off x="7708604" y="1166843"/>
              <a:ext cx="3537098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4"/>
                  </a:solidFill>
                </a:rPr>
                <a:t>Amazon SageMaker</a:t>
              </a:r>
            </a:p>
            <a:p>
              <a:pPr algn="l"/>
              <a:r>
                <a:rPr lang="en-US" sz="1400" dirty="0"/>
                <a:t>Build, train, and deploy ML models for any use case with fully managed infrastructure, tools, and workflows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5AA4F8-6B94-49BE-B652-809E9E66CF18}"/>
              </a:ext>
            </a:extLst>
          </p:cNvPr>
          <p:cNvSpPr/>
          <p:nvPr/>
        </p:nvSpPr>
        <p:spPr>
          <a:xfrm>
            <a:off x="323906" y="3440619"/>
            <a:ext cx="2781725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Aft>
                <a:spcPts val="5000"/>
              </a:spcAft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AWS Partner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2B44D-5470-47E6-8616-1CFDF34A09AA}"/>
              </a:ext>
            </a:extLst>
          </p:cNvPr>
          <p:cNvSpPr/>
          <p:nvPr/>
        </p:nvSpPr>
        <p:spPr>
          <a:xfrm>
            <a:off x="323906" y="5078125"/>
            <a:ext cx="3381695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Aft>
                <a:spcPts val="5000"/>
              </a:spcAft>
            </a:pPr>
            <a:r>
              <a:rPr lang="en-US" sz="3200" dirty="0">
                <a:solidFill>
                  <a:schemeClr val="accent4"/>
                </a:solidFill>
                <a:latin typeface="+mj-lt"/>
              </a:rPr>
              <a:t>Do it yourself</a:t>
            </a:r>
          </a:p>
        </p:txBody>
      </p:sp>
    </p:spTree>
    <p:extLst>
      <p:ext uri="{BB962C8B-B14F-4D97-AF65-F5344CB8AC3E}">
        <p14:creationId xmlns:p14="http://schemas.microsoft.com/office/powerpoint/2010/main" val="329884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1.45833E-6 -2.96296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40A0017-675F-40DF-B419-5E823DCBFB01}"/>
              </a:ext>
            </a:extLst>
          </p:cNvPr>
          <p:cNvGrpSpPr/>
          <p:nvPr/>
        </p:nvGrpSpPr>
        <p:grpSpPr>
          <a:xfrm>
            <a:off x="412630" y="1792856"/>
            <a:ext cx="11379680" cy="4330460"/>
            <a:chOff x="412630" y="1792856"/>
            <a:chExt cx="11379680" cy="4330460"/>
          </a:xfrm>
          <a:gradFill>
            <a:gsLst>
              <a:gs pos="19000">
                <a:schemeClr val="accent5"/>
              </a:gs>
              <a:gs pos="65000">
                <a:schemeClr val="accent4">
                  <a:lumMod val="75000"/>
                </a:schemeClr>
              </a:gs>
              <a:gs pos="77000">
                <a:schemeClr val="accent5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DA02BD-42FC-466E-A9BF-C7C6AB6DAF91}"/>
                </a:ext>
              </a:extLst>
            </p:cNvPr>
            <p:cNvSpPr/>
            <p:nvPr/>
          </p:nvSpPr>
          <p:spPr>
            <a:xfrm>
              <a:off x="412630" y="1792856"/>
              <a:ext cx="5538158" cy="4330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58C30A-65EA-497F-BAB5-B28043D21622}"/>
                </a:ext>
              </a:extLst>
            </p:cNvPr>
            <p:cNvSpPr/>
            <p:nvPr/>
          </p:nvSpPr>
          <p:spPr>
            <a:xfrm>
              <a:off x="6245525" y="1794294"/>
              <a:ext cx="5546785" cy="1328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0E130E-4544-437A-A9B8-418DA8DF55D0}"/>
                </a:ext>
              </a:extLst>
            </p:cNvPr>
            <p:cNvSpPr/>
            <p:nvPr/>
          </p:nvSpPr>
          <p:spPr>
            <a:xfrm>
              <a:off x="6242650" y="4793411"/>
              <a:ext cx="5546785" cy="1328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BD7F66-7C05-4AD6-9077-169A61A09249}"/>
                </a:ext>
              </a:extLst>
            </p:cNvPr>
            <p:cNvSpPr/>
            <p:nvPr/>
          </p:nvSpPr>
          <p:spPr>
            <a:xfrm>
              <a:off x="6234023" y="3293853"/>
              <a:ext cx="5546785" cy="1328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215ECFC-FBDC-4612-9281-0658856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</p:spPr>
        <p:txBody>
          <a:bodyPr/>
          <a:lstStyle/>
          <a:p>
            <a:r>
              <a:rPr lang="en-US" dirty="0"/>
              <a:t>MLOps can help companies streamline the end‑to‑end ML lifecycle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AA8BF-B29A-4590-9226-3D459427F770}"/>
              </a:ext>
            </a:extLst>
          </p:cNvPr>
          <p:cNvSpPr txBox="1"/>
          <p:nvPr/>
        </p:nvSpPr>
        <p:spPr>
          <a:xfrm>
            <a:off x="948906" y="2432027"/>
            <a:ext cx="4313207" cy="30469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2400" b="1" dirty="0"/>
              <a:t>MLOps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set of operational practices to automate and standardize machine learning model building, training, deployment, monitoring, management, and 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39968-753A-4C8C-AD3D-19742DB2488B}"/>
              </a:ext>
            </a:extLst>
          </p:cNvPr>
          <p:cNvSpPr txBox="1"/>
          <p:nvPr/>
        </p:nvSpPr>
        <p:spPr>
          <a:xfrm>
            <a:off x="6599207" y="2224993"/>
            <a:ext cx="5066581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Aft>
                <a:spcPts val="2926"/>
              </a:spcAft>
            </a:pPr>
            <a:r>
              <a:rPr lang="en-US" sz="2400" dirty="0"/>
              <a:t>Boost data scientists’ productivity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26886-2269-4697-BE78-5D7860CB8809}"/>
              </a:ext>
            </a:extLst>
          </p:cNvPr>
          <p:cNvSpPr txBox="1"/>
          <p:nvPr/>
        </p:nvSpPr>
        <p:spPr>
          <a:xfrm>
            <a:off x="6599207" y="5227609"/>
            <a:ext cx="4720203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spcAft>
                <a:spcPts val="2926"/>
              </a:spcAft>
              <a:defRPr sz="2400"/>
            </a:lvl1pPr>
          </a:lstStyle>
          <a:p>
            <a:r>
              <a:rPr lang="en-US" dirty="0"/>
              <a:t>Enhance security and compliance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E97ED-6563-473A-BC9D-150420AFBC14}"/>
              </a:ext>
            </a:extLst>
          </p:cNvPr>
          <p:cNvSpPr txBox="1"/>
          <p:nvPr/>
        </p:nvSpPr>
        <p:spPr>
          <a:xfrm>
            <a:off x="6599207" y="3726301"/>
            <a:ext cx="4256935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spcAft>
                <a:spcPts val="2926"/>
              </a:spcAft>
              <a:defRPr sz="2400"/>
            </a:lvl1pPr>
          </a:lstStyle>
          <a:p>
            <a:r>
              <a:rPr lang="en-US" dirty="0"/>
              <a:t>Maintain high model accuracy</a:t>
            </a:r>
          </a:p>
        </p:txBody>
      </p:sp>
    </p:spTree>
    <p:extLst>
      <p:ext uri="{BB962C8B-B14F-4D97-AF65-F5344CB8AC3E}">
        <p14:creationId xmlns:p14="http://schemas.microsoft.com/office/powerpoint/2010/main" val="42871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1">
            <a:extLst>
              <a:ext uri="{FF2B5EF4-FFF2-40B4-BE49-F238E27FC236}">
                <a16:creationId xmlns:a16="http://schemas.microsoft.com/office/drawing/2014/main" id="{A13A56F1-49A0-4403-BB1A-5C407A003DFB}"/>
              </a:ext>
            </a:extLst>
          </p:cNvPr>
          <p:cNvSpPr/>
          <p:nvPr/>
        </p:nvSpPr>
        <p:spPr>
          <a:xfrm>
            <a:off x="609600" y="1556036"/>
            <a:ext cx="10972459" cy="2550217"/>
          </a:xfrm>
          <a:prstGeom prst="rect">
            <a:avLst/>
          </a:prstGeom>
          <a:solidFill>
            <a:schemeClr val="bg2">
              <a:lumMod val="90000"/>
            </a:schemeClr>
          </a:solidFill>
          <a:ln w="889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rtlCol="0" anchor="ctr"/>
          <a:lstStyle/>
          <a:p>
            <a:pPr marL="0" marR="0" lvl="0" indent="0" algn="ctr" defTabSz="14625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57" name="Title 4">
            <a:extLst>
              <a:ext uri="{FF2B5EF4-FFF2-40B4-BE49-F238E27FC236}">
                <a16:creationId xmlns:a16="http://schemas.microsoft.com/office/drawing/2014/main" id="{D4197869-0109-4261-89E0-1A0DFCF4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AWS AI/ML stack</a:t>
            </a:r>
            <a:br>
              <a:rPr lang="en-US" noProof="0" dirty="0"/>
            </a:br>
            <a:r>
              <a:rPr lang="en-US" sz="2000" dirty="0"/>
              <a:t>Broadest and most complete set of machine learning capabilities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AE7372-1B48-41D9-AE64-458979AC5FB1}"/>
              </a:ext>
            </a:extLst>
          </p:cNvPr>
          <p:cNvCxnSpPr>
            <a:cxnSpLocks/>
          </p:cNvCxnSpPr>
          <p:nvPr/>
        </p:nvCxnSpPr>
        <p:spPr>
          <a:xfrm>
            <a:off x="609600" y="1556038"/>
            <a:ext cx="10972460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sp>
        <p:nvSpPr>
          <p:cNvPr id="59" name="Visualize in…">
            <a:extLst>
              <a:ext uri="{FF2B5EF4-FFF2-40B4-BE49-F238E27FC236}">
                <a16:creationId xmlns:a16="http://schemas.microsoft.com/office/drawing/2014/main" id="{C887E586-9359-43CB-B283-F061AB569D49}"/>
              </a:ext>
            </a:extLst>
          </p:cNvPr>
          <p:cNvSpPr txBox="1"/>
          <p:nvPr/>
        </p:nvSpPr>
        <p:spPr>
          <a:xfrm>
            <a:off x="674709" y="2720408"/>
            <a:ext cx="1369488" cy="22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algn="ctr" defTabSz="390083">
              <a:spcBef>
                <a:spcPts val="427"/>
              </a:spcBef>
              <a:defRPr sz="90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l" defTabSz="866240" eaLnBrk="0" fontAlgn="base" hangingPunct="0">
              <a:spcBef>
                <a:spcPts val="0"/>
              </a:spcBef>
              <a:spcAft>
                <a:spcPts val="1333"/>
              </a:spcAft>
              <a:defRPr/>
            </a:pPr>
            <a:r>
              <a:rPr lang="en-US" sz="12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AI SERVICES</a:t>
            </a:r>
          </a:p>
        </p:txBody>
      </p:sp>
      <p:sp>
        <p:nvSpPr>
          <p:cNvPr id="60" name="Visualize in…">
            <a:extLst>
              <a:ext uri="{FF2B5EF4-FFF2-40B4-BE49-F238E27FC236}">
                <a16:creationId xmlns:a16="http://schemas.microsoft.com/office/drawing/2014/main" id="{CE278065-6680-489D-A1F1-298B1EEFE51D}"/>
              </a:ext>
            </a:extLst>
          </p:cNvPr>
          <p:cNvSpPr txBox="1"/>
          <p:nvPr/>
        </p:nvSpPr>
        <p:spPr>
          <a:xfrm>
            <a:off x="5418195" y="1968509"/>
            <a:ext cx="1278832" cy="5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Code + DevOps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</a:t>
            </a:r>
            <a:r>
              <a:rPr lang="en-US" sz="900" kern="0" err="1">
                <a:solidFill>
                  <a:schemeClr val="tx1"/>
                </a:solidFill>
                <a:latin typeface="Amazon Ember"/>
              </a:rPr>
              <a:t>CodeGuru</a:t>
            </a:r>
            <a:endParaRPr lang="en-US" sz="900" kern="0">
              <a:solidFill>
                <a:schemeClr val="tx1"/>
              </a:solidFill>
              <a:latin typeface="Amazon Ember"/>
            </a:endParaRP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DevOps Guru</a:t>
            </a:r>
          </a:p>
        </p:txBody>
      </p:sp>
      <p:sp>
        <p:nvSpPr>
          <p:cNvPr id="61" name="Visualize in…">
            <a:extLst>
              <a:ext uri="{FF2B5EF4-FFF2-40B4-BE49-F238E27FC236}">
                <a16:creationId xmlns:a16="http://schemas.microsoft.com/office/drawing/2014/main" id="{8AC5F119-DCF8-428E-B564-5A6BAB3C96A4}"/>
              </a:ext>
            </a:extLst>
          </p:cNvPr>
          <p:cNvSpPr txBox="1"/>
          <p:nvPr/>
        </p:nvSpPr>
        <p:spPr>
          <a:xfrm>
            <a:off x="1912920" y="1968509"/>
            <a:ext cx="1537132" cy="86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Business processes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Personalize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Forecast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Fraud Detector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Lookout for Metrics</a:t>
            </a:r>
          </a:p>
        </p:txBody>
      </p:sp>
      <p:sp>
        <p:nvSpPr>
          <p:cNvPr id="62" name="Visualize in…">
            <a:extLst>
              <a:ext uri="{FF2B5EF4-FFF2-40B4-BE49-F238E27FC236}">
                <a16:creationId xmlns:a16="http://schemas.microsoft.com/office/drawing/2014/main" id="{BBD5D056-E5C3-42AC-A97B-9FF5836FFC32}"/>
              </a:ext>
            </a:extLst>
          </p:cNvPr>
          <p:cNvSpPr txBox="1"/>
          <p:nvPr/>
        </p:nvSpPr>
        <p:spPr>
          <a:xfrm>
            <a:off x="3983445" y="1968509"/>
            <a:ext cx="901357" cy="37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Search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Kendra</a:t>
            </a:r>
          </a:p>
        </p:txBody>
      </p:sp>
      <p:sp>
        <p:nvSpPr>
          <p:cNvPr id="63" name="Visualize in…">
            <a:extLst>
              <a:ext uri="{FF2B5EF4-FFF2-40B4-BE49-F238E27FC236}">
                <a16:creationId xmlns:a16="http://schemas.microsoft.com/office/drawing/2014/main" id="{523DEB87-FAB3-402D-9B24-089CF608073D}"/>
              </a:ext>
            </a:extLst>
          </p:cNvPr>
          <p:cNvSpPr txBox="1"/>
          <p:nvPr/>
        </p:nvSpPr>
        <p:spPr>
          <a:xfrm>
            <a:off x="7230420" y="1968509"/>
            <a:ext cx="1740278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Industrial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</a:t>
            </a:r>
            <a:r>
              <a:rPr lang="en-US" sz="900" kern="0" err="1">
                <a:solidFill>
                  <a:schemeClr val="tx1"/>
                </a:solidFill>
                <a:latin typeface="Amazon Ember"/>
              </a:rPr>
              <a:t>Monitron</a:t>
            </a:r>
            <a:endParaRPr lang="en-US" sz="900" kern="0">
              <a:solidFill>
                <a:schemeClr val="tx1"/>
              </a:solidFill>
              <a:latin typeface="Amazon Ember"/>
            </a:endParaRP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Lookout for Equipment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Lookout for Vision</a:t>
            </a:r>
          </a:p>
        </p:txBody>
      </p:sp>
      <p:sp>
        <p:nvSpPr>
          <p:cNvPr id="64" name="Visualize in…">
            <a:extLst>
              <a:ext uri="{FF2B5EF4-FFF2-40B4-BE49-F238E27FC236}">
                <a16:creationId xmlns:a16="http://schemas.microsoft.com/office/drawing/2014/main" id="{D5D90DFB-56FA-4918-AD31-688840B16F77}"/>
              </a:ext>
            </a:extLst>
          </p:cNvPr>
          <p:cNvSpPr txBox="1"/>
          <p:nvPr/>
        </p:nvSpPr>
        <p:spPr>
          <a:xfrm>
            <a:off x="9504093" y="1968509"/>
            <a:ext cx="1670462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Healthcare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</a:t>
            </a:r>
            <a:r>
              <a:rPr lang="en-US" sz="900" kern="0" err="1">
                <a:solidFill>
                  <a:schemeClr val="tx1"/>
                </a:solidFill>
                <a:latin typeface="Amazon Ember"/>
              </a:rPr>
              <a:t>HealthLake</a:t>
            </a:r>
            <a:endParaRPr lang="en-US" sz="900" kern="0">
              <a:solidFill>
                <a:schemeClr val="tx1"/>
              </a:solidFill>
              <a:latin typeface="Amazon Ember"/>
            </a:endParaRP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Comprehend Medical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Transcribe Medical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E78702-824E-4518-921C-B3684F5F0ACA}"/>
              </a:ext>
            </a:extLst>
          </p:cNvPr>
          <p:cNvSpPr/>
          <p:nvPr/>
        </p:nvSpPr>
        <p:spPr>
          <a:xfrm>
            <a:off x="1754740" y="1753538"/>
            <a:ext cx="9668814" cy="1126061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A8B48C66-8711-4B59-97BF-E809A552929F}"/>
              </a:ext>
            </a:extLst>
          </p:cNvPr>
          <p:cNvSpPr txBox="1">
            <a:spLocks/>
          </p:cNvSpPr>
          <p:nvPr/>
        </p:nvSpPr>
        <p:spPr>
          <a:xfrm>
            <a:off x="6056666" y="1624260"/>
            <a:ext cx="1064962" cy="2592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/>
          <a:lstStyle>
            <a:defPPr>
              <a:defRPr lang="en-US"/>
            </a:defPPr>
            <a:lvl1pPr indent="0" algn="ctr" defTabSz="390083">
              <a:lnSpc>
                <a:spcPct val="100000"/>
              </a:lnSpc>
              <a:spcBef>
                <a:spcPts val="427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pPr marL="0" marR="0" lvl="0" indent="0" algn="ctr" defTabSz="866760" rtl="0" eaLnBrk="0" fontAlgn="base" latinLnBrk="0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rPr>
              <a:t>SPECIALIZED</a:t>
            </a:r>
          </a:p>
        </p:txBody>
      </p:sp>
      <p:sp>
        <p:nvSpPr>
          <p:cNvPr id="67" name="Visualize in…">
            <a:extLst>
              <a:ext uri="{FF2B5EF4-FFF2-40B4-BE49-F238E27FC236}">
                <a16:creationId xmlns:a16="http://schemas.microsoft.com/office/drawing/2014/main" id="{BE88A6EC-E5D6-470B-BD63-56AAFCA14192}"/>
              </a:ext>
            </a:extLst>
          </p:cNvPr>
          <p:cNvSpPr txBox="1"/>
          <p:nvPr/>
        </p:nvSpPr>
        <p:spPr>
          <a:xfrm>
            <a:off x="4429001" y="3262467"/>
            <a:ext cx="763944" cy="37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Lex</a:t>
            </a:r>
          </a:p>
        </p:txBody>
      </p:sp>
      <p:sp>
        <p:nvSpPr>
          <p:cNvPr id="68" name="Visualize in…">
            <a:extLst>
              <a:ext uri="{FF2B5EF4-FFF2-40B4-BE49-F238E27FC236}">
                <a16:creationId xmlns:a16="http://schemas.microsoft.com/office/drawing/2014/main" id="{DA6BCFE6-CEB3-4F69-9EE8-BCA454CB6C68}"/>
              </a:ext>
            </a:extLst>
          </p:cNvPr>
          <p:cNvSpPr txBox="1"/>
          <p:nvPr/>
        </p:nvSpPr>
        <p:spPr>
          <a:xfrm>
            <a:off x="1912919" y="3262467"/>
            <a:ext cx="1287481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Text &amp; Documents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Translate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Comprehend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</a:t>
            </a:r>
            <a:r>
              <a:rPr lang="en-US" sz="900" kern="0" err="1">
                <a:solidFill>
                  <a:schemeClr val="tx1"/>
                </a:solidFill>
                <a:latin typeface="Amazon Ember"/>
              </a:rPr>
              <a:t>Textract</a:t>
            </a:r>
            <a:endParaRPr lang="en-US" sz="900" kern="0">
              <a:solidFill>
                <a:schemeClr val="tx1"/>
              </a:solidFill>
              <a:latin typeface="Amazon Ember"/>
            </a:endParaRPr>
          </a:p>
        </p:txBody>
      </p:sp>
      <p:sp>
        <p:nvSpPr>
          <p:cNvPr id="69" name="Visualize in…">
            <a:extLst>
              <a:ext uri="{FF2B5EF4-FFF2-40B4-BE49-F238E27FC236}">
                <a16:creationId xmlns:a16="http://schemas.microsoft.com/office/drawing/2014/main" id="{63B9B2B7-F8A1-4D26-8DD9-AC0A87934F2B}"/>
              </a:ext>
            </a:extLst>
          </p:cNvPr>
          <p:cNvSpPr txBox="1"/>
          <p:nvPr/>
        </p:nvSpPr>
        <p:spPr>
          <a:xfrm>
            <a:off x="6421546" y="3262467"/>
            <a:ext cx="1853945" cy="7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Polly 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Transcribe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Transcribe Call Analytics</a:t>
            </a:r>
          </a:p>
        </p:txBody>
      </p:sp>
      <p:sp>
        <p:nvSpPr>
          <p:cNvPr id="70" name="Visualize in…">
            <a:extLst>
              <a:ext uri="{FF2B5EF4-FFF2-40B4-BE49-F238E27FC236}">
                <a16:creationId xmlns:a16="http://schemas.microsoft.com/office/drawing/2014/main" id="{4DA8B2C0-A22B-4218-8355-952C862D6169}"/>
              </a:ext>
            </a:extLst>
          </p:cNvPr>
          <p:cNvSpPr txBox="1"/>
          <p:nvPr/>
        </p:nvSpPr>
        <p:spPr>
          <a:xfrm>
            <a:off x="9504093" y="3262467"/>
            <a:ext cx="1995481" cy="54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defTabSz="866760" eaLnBrk="0" hangingPunct="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9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Amazon </a:t>
            </a:r>
            <a:r>
              <a:rPr lang="en-US" sz="900" kern="0" err="1">
                <a:solidFill>
                  <a:schemeClr val="tx1"/>
                </a:solidFill>
                <a:latin typeface="Amazon Ember"/>
              </a:rPr>
              <a:t>Rekognition</a:t>
            </a:r>
            <a:r>
              <a:rPr lang="en-US" sz="900" kern="0">
                <a:solidFill>
                  <a:schemeClr val="tx1"/>
                </a:solidFill>
                <a:latin typeface="Amazon Ember"/>
              </a:rPr>
              <a:t> </a:t>
            </a:r>
          </a:p>
          <a:p>
            <a:pPr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AWS Panorama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ED26F6-F3AD-4A10-9BF0-C2B76F3FB6F8}"/>
              </a:ext>
            </a:extLst>
          </p:cNvPr>
          <p:cNvSpPr/>
          <p:nvPr/>
        </p:nvSpPr>
        <p:spPr>
          <a:xfrm>
            <a:off x="1754740" y="3066746"/>
            <a:ext cx="9668814" cy="980532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72" name="Text Placeholder 6">
            <a:extLst>
              <a:ext uri="{FF2B5EF4-FFF2-40B4-BE49-F238E27FC236}">
                <a16:creationId xmlns:a16="http://schemas.microsoft.com/office/drawing/2014/main" id="{2074BD0E-CB46-4907-B833-CECB2A4F80D9}"/>
              </a:ext>
            </a:extLst>
          </p:cNvPr>
          <p:cNvSpPr txBox="1">
            <a:spLocks/>
          </p:cNvSpPr>
          <p:nvPr/>
        </p:nvSpPr>
        <p:spPr>
          <a:xfrm>
            <a:off x="6294894" y="2937468"/>
            <a:ext cx="588506" cy="2592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/>
          <a:lstStyle>
            <a:defPPr>
              <a:defRPr lang="en-US"/>
            </a:defPPr>
            <a:lvl1pPr indent="0" algn="ctr" defTabSz="390083">
              <a:lnSpc>
                <a:spcPct val="100000"/>
              </a:lnSpc>
              <a:spcBef>
                <a:spcPts val="427"/>
              </a:spcBef>
              <a:buFont typeface="Arial" panose="020B0604020202020204" pitchFamily="34" charset="0"/>
              <a:buNone/>
              <a:defRPr sz="1200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pPr marL="0" marR="0" lvl="0" indent="0" algn="ctr" defTabSz="866760" rtl="0" eaLnBrk="0" fontAlgn="base" latinLnBrk="0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rPr>
              <a:t>Core</a:t>
            </a:r>
          </a:p>
        </p:txBody>
      </p:sp>
      <p:sp>
        <p:nvSpPr>
          <p:cNvPr id="73" name="Rectangle: Rounded Corners 1">
            <a:extLst>
              <a:ext uri="{FF2B5EF4-FFF2-40B4-BE49-F238E27FC236}">
                <a16:creationId xmlns:a16="http://schemas.microsoft.com/office/drawing/2014/main" id="{564C1857-9F21-467A-8E18-9E1EE0ECA88D}"/>
              </a:ext>
            </a:extLst>
          </p:cNvPr>
          <p:cNvSpPr/>
          <p:nvPr/>
        </p:nvSpPr>
        <p:spPr>
          <a:xfrm>
            <a:off x="609600" y="4207410"/>
            <a:ext cx="10972797" cy="1156514"/>
          </a:xfrm>
          <a:prstGeom prst="rect">
            <a:avLst/>
          </a:prstGeom>
          <a:solidFill>
            <a:schemeClr val="bg2">
              <a:lumMod val="90000"/>
            </a:schemeClr>
          </a:solidFill>
          <a:ln w="889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rtlCol="0" anchor="ctr"/>
          <a:lstStyle/>
          <a:p>
            <a:pPr marL="0" marR="0" lvl="0" indent="0" algn="ctr" defTabSz="14625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4D4945-3F09-4F3E-AD36-576D861B880F}"/>
              </a:ext>
            </a:extLst>
          </p:cNvPr>
          <p:cNvCxnSpPr>
            <a:cxnSpLocks/>
          </p:cNvCxnSpPr>
          <p:nvPr/>
        </p:nvCxnSpPr>
        <p:spPr>
          <a:xfrm>
            <a:off x="609600" y="4182738"/>
            <a:ext cx="10972798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sp>
        <p:nvSpPr>
          <p:cNvPr id="75" name="Visualize in…">
            <a:extLst>
              <a:ext uri="{FF2B5EF4-FFF2-40B4-BE49-F238E27FC236}">
                <a16:creationId xmlns:a16="http://schemas.microsoft.com/office/drawing/2014/main" id="{E5857081-E155-4925-BEDE-DF88D83BD775}"/>
              </a:ext>
            </a:extLst>
          </p:cNvPr>
          <p:cNvSpPr txBox="1"/>
          <p:nvPr/>
        </p:nvSpPr>
        <p:spPr>
          <a:xfrm>
            <a:off x="674709" y="4700670"/>
            <a:ext cx="1369488" cy="22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algn="ctr" defTabSz="390083">
              <a:spcBef>
                <a:spcPts val="427"/>
              </a:spcBef>
              <a:defRPr sz="90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l" defTabSz="866240" eaLnBrk="0" fontAlgn="base" hangingPunct="0">
              <a:spcBef>
                <a:spcPts val="0"/>
              </a:spcBef>
              <a:spcAft>
                <a:spcPts val="1333"/>
              </a:spcAft>
              <a:defRPr/>
            </a:pPr>
            <a:r>
              <a:rPr lang="en-US" sz="1200" b="1" kern="0">
                <a:solidFill>
                  <a:schemeClr val="tx1"/>
                </a:solidFill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ML SERVICES</a:t>
            </a:r>
          </a:p>
        </p:txBody>
      </p:sp>
      <p:sp>
        <p:nvSpPr>
          <p:cNvPr id="76" name="Visualize in…">
            <a:extLst>
              <a:ext uri="{FF2B5EF4-FFF2-40B4-BE49-F238E27FC236}">
                <a16:creationId xmlns:a16="http://schemas.microsoft.com/office/drawing/2014/main" id="{5B7F2827-AA83-42EC-A7E6-4CAB867A5996}"/>
              </a:ext>
            </a:extLst>
          </p:cNvPr>
          <p:cNvSpPr txBox="1"/>
          <p:nvPr/>
        </p:nvSpPr>
        <p:spPr>
          <a:xfrm>
            <a:off x="10683191" y="4712065"/>
            <a:ext cx="74345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Manage 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edge devices</a:t>
            </a:r>
          </a:p>
        </p:txBody>
      </p:sp>
      <p:sp>
        <p:nvSpPr>
          <p:cNvPr id="77" name="Visualize in…">
            <a:extLst>
              <a:ext uri="{FF2B5EF4-FFF2-40B4-BE49-F238E27FC236}">
                <a16:creationId xmlns:a16="http://schemas.microsoft.com/office/drawing/2014/main" id="{64635C10-EBFA-4C54-934F-AD9E0F348A75}"/>
              </a:ext>
            </a:extLst>
          </p:cNvPr>
          <p:cNvSpPr txBox="1"/>
          <p:nvPr/>
        </p:nvSpPr>
        <p:spPr>
          <a:xfrm>
            <a:off x="3399863" y="4716617"/>
            <a:ext cx="721688" cy="2862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Learn 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ML</a:t>
            </a:r>
          </a:p>
        </p:txBody>
      </p:sp>
      <p:sp>
        <p:nvSpPr>
          <p:cNvPr id="78" name="Visualize in…">
            <a:extLst>
              <a:ext uri="{FF2B5EF4-FFF2-40B4-BE49-F238E27FC236}">
                <a16:creationId xmlns:a16="http://schemas.microsoft.com/office/drawing/2014/main" id="{97B08803-8BD9-4528-980F-FC4156C06647}"/>
              </a:ext>
            </a:extLst>
          </p:cNvPr>
          <p:cNvSpPr txBox="1"/>
          <p:nvPr/>
        </p:nvSpPr>
        <p:spPr>
          <a:xfrm>
            <a:off x="2298622" y="4716617"/>
            <a:ext cx="857249" cy="449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No-code ML </a:t>
            </a:r>
          </a:p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for business analysts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B5DF1F-9171-4141-94A9-2FF43E0558DD}"/>
              </a:ext>
            </a:extLst>
          </p:cNvPr>
          <p:cNvSpPr/>
          <p:nvPr/>
        </p:nvSpPr>
        <p:spPr>
          <a:xfrm>
            <a:off x="4267201" y="4449113"/>
            <a:ext cx="6328104" cy="830193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defTabSz="101528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>
              <a:latin typeface="Amazon Ember Heavy"/>
            </a:endParaRPr>
          </a:p>
        </p:txBody>
      </p:sp>
      <p:sp>
        <p:nvSpPr>
          <p:cNvPr id="80" name="Visualize in…">
            <a:extLst>
              <a:ext uri="{FF2B5EF4-FFF2-40B4-BE49-F238E27FC236}">
                <a16:creationId xmlns:a16="http://schemas.microsoft.com/office/drawing/2014/main" id="{33E6AE61-7DA2-4DFB-9AE9-EC8FDAB102C9}"/>
              </a:ext>
            </a:extLst>
          </p:cNvPr>
          <p:cNvSpPr txBox="1"/>
          <p:nvPr/>
        </p:nvSpPr>
        <p:spPr>
          <a:xfrm>
            <a:off x="4363848" y="4712065"/>
            <a:ext cx="47689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Prepare data</a:t>
            </a:r>
          </a:p>
        </p:txBody>
      </p:sp>
      <p:sp>
        <p:nvSpPr>
          <p:cNvPr id="81" name="Visualize in…">
            <a:extLst>
              <a:ext uri="{FF2B5EF4-FFF2-40B4-BE49-F238E27FC236}">
                <a16:creationId xmlns:a16="http://schemas.microsoft.com/office/drawing/2014/main" id="{A124AC06-20C2-4E74-B694-880EDF550C16}"/>
              </a:ext>
            </a:extLst>
          </p:cNvPr>
          <p:cNvSpPr txBox="1"/>
          <p:nvPr/>
        </p:nvSpPr>
        <p:spPr>
          <a:xfrm>
            <a:off x="4918244" y="4712065"/>
            <a:ext cx="51913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Store 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features</a:t>
            </a:r>
          </a:p>
        </p:txBody>
      </p:sp>
      <p:sp>
        <p:nvSpPr>
          <p:cNvPr id="82" name="Visualize in…">
            <a:extLst>
              <a:ext uri="{FF2B5EF4-FFF2-40B4-BE49-F238E27FC236}">
                <a16:creationId xmlns:a16="http://schemas.microsoft.com/office/drawing/2014/main" id="{F45CF0EF-FA0D-4973-88B5-47CE1D92CBE7}"/>
              </a:ext>
            </a:extLst>
          </p:cNvPr>
          <p:cNvSpPr txBox="1"/>
          <p:nvPr/>
        </p:nvSpPr>
        <p:spPr>
          <a:xfrm>
            <a:off x="5514880" y="4712065"/>
            <a:ext cx="510418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Detect bias</a:t>
            </a:r>
          </a:p>
        </p:txBody>
      </p:sp>
      <p:sp>
        <p:nvSpPr>
          <p:cNvPr id="83" name="Visualize in…">
            <a:extLst>
              <a:ext uri="{FF2B5EF4-FFF2-40B4-BE49-F238E27FC236}">
                <a16:creationId xmlns:a16="http://schemas.microsoft.com/office/drawing/2014/main" id="{EE764CBE-6554-41A9-A850-DFF4D18368FD}"/>
              </a:ext>
            </a:extLst>
          </p:cNvPr>
          <p:cNvSpPr txBox="1"/>
          <p:nvPr/>
        </p:nvSpPr>
        <p:spPr>
          <a:xfrm>
            <a:off x="6102796" y="4712065"/>
            <a:ext cx="597912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Build with notebooks</a:t>
            </a:r>
          </a:p>
        </p:txBody>
      </p:sp>
      <p:sp>
        <p:nvSpPr>
          <p:cNvPr id="84" name="Visualize in…">
            <a:extLst>
              <a:ext uri="{FF2B5EF4-FFF2-40B4-BE49-F238E27FC236}">
                <a16:creationId xmlns:a16="http://schemas.microsoft.com/office/drawing/2014/main" id="{972B34F9-4C32-4DB4-A4F0-EECFCF079250}"/>
              </a:ext>
            </a:extLst>
          </p:cNvPr>
          <p:cNvSpPr txBox="1"/>
          <p:nvPr/>
        </p:nvSpPr>
        <p:spPr>
          <a:xfrm>
            <a:off x="9905072" y="4712065"/>
            <a:ext cx="674237" cy="295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Manage 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&amp; monitor</a:t>
            </a:r>
          </a:p>
        </p:txBody>
      </p:sp>
      <p:sp>
        <p:nvSpPr>
          <p:cNvPr id="85" name="Visualize in…">
            <a:extLst>
              <a:ext uri="{FF2B5EF4-FFF2-40B4-BE49-F238E27FC236}">
                <a16:creationId xmlns:a16="http://schemas.microsoft.com/office/drawing/2014/main" id="{617D9774-FA84-4DCC-BAD5-15BAD2112ECA}"/>
              </a:ext>
            </a:extLst>
          </p:cNvPr>
          <p:cNvSpPr txBox="1"/>
          <p:nvPr/>
        </p:nvSpPr>
        <p:spPr>
          <a:xfrm>
            <a:off x="6778206" y="4716617"/>
            <a:ext cx="749386" cy="2862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Train 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models</a:t>
            </a:r>
          </a:p>
        </p:txBody>
      </p:sp>
      <p:sp>
        <p:nvSpPr>
          <p:cNvPr id="86" name="Visualize in…">
            <a:extLst>
              <a:ext uri="{FF2B5EF4-FFF2-40B4-BE49-F238E27FC236}">
                <a16:creationId xmlns:a16="http://schemas.microsoft.com/office/drawing/2014/main" id="{80D19018-F0C2-460F-AF5B-DCD55B9AA94A}"/>
              </a:ext>
            </a:extLst>
          </p:cNvPr>
          <p:cNvSpPr txBox="1"/>
          <p:nvPr/>
        </p:nvSpPr>
        <p:spPr>
          <a:xfrm>
            <a:off x="8334592" y="4712065"/>
            <a:ext cx="632428" cy="2953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Deploy in production</a:t>
            </a:r>
          </a:p>
        </p:txBody>
      </p:sp>
      <p:sp>
        <p:nvSpPr>
          <p:cNvPr id="87" name="Visualize in…">
            <a:extLst>
              <a:ext uri="{FF2B5EF4-FFF2-40B4-BE49-F238E27FC236}">
                <a16:creationId xmlns:a16="http://schemas.microsoft.com/office/drawing/2014/main" id="{B36F0079-D65D-47FF-8F72-054C1C859CD3}"/>
              </a:ext>
            </a:extLst>
          </p:cNvPr>
          <p:cNvSpPr txBox="1"/>
          <p:nvPr/>
        </p:nvSpPr>
        <p:spPr>
          <a:xfrm>
            <a:off x="7605090" y="4712065"/>
            <a:ext cx="652004" cy="2953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Tune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parameters</a:t>
            </a:r>
          </a:p>
        </p:txBody>
      </p:sp>
      <p:sp>
        <p:nvSpPr>
          <p:cNvPr id="88" name="Visualize in…">
            <a:extLst>
              <a:ext uri="{FF2B5EF4-FFF2-40B4-BE49-F238E27FC236}">
                <a16:creationId xmlns:a16="http://schemas.microsoft.com/office/drawing/2014/main" id="{2731A2E8-78A7-4313-9881-FEC700EE906E}"/>
              </a:ext>
            </a:extLst>
          </p:cNvPr>
          <p:cNvSpPr txBox="1"/>
          <p:nvPr/>
        </p:nvSpPr>
        <p:spPr>
          <a:xfrm>
            <a:off x="9044518" y="4716617"/>
            <a:ext cx="783055" cy="28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8273" tIns="18273" rIns="18273" bIns="18273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866760" ea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sz="900" kern="0">
                <a:solidFill>
                  <a:schemeClr val="tx1"/>
                </a:solidFill>
                <a:latin typeface="Amazon Ember"/>
              </a:rPr>
              <a:t>Explain</a:t>
            </a:r>
            <a:br>
              <a:rPr lang="en-US" sz="900" kern="0">
                <a:solidFill>
                  <a:schemeClr val="tx1"/>
                </a:solidFill>
                <a:latin typeface="Amazon Ember"/>
              </a:rPr>
            </a:br>
            <a:r>
              <a:rPr lang="en-US" sz="900" kern="0">
                <a:solidFill>
                  <a:schemeClr val="tx1"/>
                </a:solidFill>
                <a:latin typeface="Amazon Ember"/>
              </a:rPr>
              <a:t>predictions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CFA502-1CBC-46AE-BC15-BA244128494A}"/>
              </a:ext>
            </a:extLst>
          </p:cNvPr>
          <p:cNvCxnSpPr>
            <a:cxnSpLocks/>
          </p:cNvCxnSpPr>
          <p:nvPr/>
        </p:nvCxnSpPr>
        <p:spPr>
          <a:xfrm flipH="1">
            <a:off x="4547760" y="5118666"/>
            <a:ext cx="576698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arrow" w="med" len="med"/>
            <a:tailEnd type="arrow" w="med" len="med"/>
          </a:ln>
          <a:effectLst/>
        </p:spPr>
      </p:cxnSp>
      <p:sp>
        <p:nvSpPr>
          <p:cNvPr id="90" name="Visualize in…">
            <a:extLst>
              <a:ext uri="{FF2B5EF4-FFF2-40B4-BE49-F238E27FC236}">
                <a16:creationId xmlns:a16="http://schemas.microsoft.com/office/drawing/2014/main" id="{3FBEE171-72FE-421E-A040-1ECFA931B5CB}"/>
              </a:ext>
            </a:extLst>
          </p:cNvPr>
          <p:cNvSpPr txBox="1"/>
          <p:nvPr/>
        </p:nvSpPr>
        <p:spPr>
          <a:xfrm>
            <a:off x="7068249" y="5034229"/>
            <a:ext cx="726009" cy="19081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/>
            </a:lvl9pPr>
          </a:lstStyle>
          <a:p>
            <a:r>
              <a:rPr lang="en-US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91" name="Visualize in…">
            <a:extLst>
              <a:ext uri="{FF2B5EF4-FFF2-40B4-BE49-F238E27FC236}">
                <a16:creationId xmlns:a16="http://schemas.microsoft.com/office/drawing/2014/main" id="{5D279D54-B67D-441D-BE0A-2E4BE59B3824}"/>
              </a:ext>
            </a:extLst>
          </p:cNvPr>
          <p:cNvSpPr txBox="1"/>
          <p:nvPr/>
        </p:nvSpPr>
        <p:spPr>
          <a:xfrm>
            <a:off x="1743548" y="4709680"/>
            <a:ext cx="365758" cy="3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1427" tIns="11427" rIns="11427" bIns="11427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Light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r" defTabSz="866760" rtl="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8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Label </a:t>
            </a:r>
            <a:b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9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data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684C32-8863-4E65-A1F6-37B6ACD96EB5}"/>
              </a:ext>
            </a:extLst>
          </p:cNvPr>
          <p:cNvSpPr/>
          <p:nvPr/>
        </p:nvSpPr>
        <p:spPr>
          <a:xfrm>
            <a:off x="2209801" y="4449113"/>
            <a:ext cx="990600" cy="830193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FCC8009B-CEDE-4555-B3EA-4174B5819AD1}"/>
              </a:ext>
            </a:extLst>
          </p:cNvPr>
          <p:cNvSpPr txBox="1">
            <a:spLocks/>
          </p:cNvSpPr>
          <p:nvPr/>
        </p:nvSpPr>
        <p:spPr>
          <a:xfrm>
            <a:off x="2295527" y="4275978"/>
            <a:ext cx="819148" cy="3661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sz="800">
                <a:solidFill>
                  <a:schemeClr val="tx1"/>
                </a:solidFill>
              </a:rPr>
              <a:t>SAGEMAKER CANVAS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5B9ABA4-58DF-4181-B92A-2AB7B80DC5FD}"/>
              </a:ext>
            </a:extLst>
          </p:cNvPr>
          <p:cNvSpPr/>
          <p:nvPr/>
        </p:nvSpPr>
        <p:spPr>
          <a:xfrm>
            <a:off x="3267076" y="4449113"/>
            <a:ext cx="942974" cy="827890"/>
          </a:xfrm>
          <a:prstGeom prst="rect">
            <a:avLst/>
          </a:prstGeom>
          <a:ln w="127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101589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 Heavy"/>
              <a:ea typeface="+mn-ea"/>
              <a:cs typeface="+mn-cs"/>
            </a:endParaRP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25F17965-87FD-477F-B02E-365B9AF71955}"/>
              </a:ext>
            </a:extLst>
          </p:cNvPr>
          <p:cNvSpPr txBox="1">
            <a:spLocks/>
          </p:cNvSpPr>
          <p:nvPr/>
        </p:nvSpPr>
        <p:spPr>
          <a:xfrm>
            <a:off x="3326968" y="4276380"/>
            <a:ext cx="823188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 sz="800">
                <a:solidFill>
                  <a:schemeClr val="tx1"/>
                </a:solidFill>
              </a:rPr>
              <a:t>SAGEMAKER STUDIO LAB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0A263BDF-6344-4730-90F6-5DA3AFA50A6D}"/>
              </a:ext>
            </a:extLst>
          </p:cNvPr>
          <p:cNvSpPr txBox="1">
            <a:spLocks/>
          </p:cNvSpPr>
          <p:nvPr/>
        </p:nvSpPr>
        <p:spPr>
          <a:xfrm>
            <a:off x="6133665" y="4331042"/>
            <a:ext cx="2595510" cy="256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 anchorCtr="0"/>
          <a:lstStyle>
            <a:defPPr>
              <a:defRPr lang="en-US"/>
            </a:defPPr>
            <a:lvl1pPr marR="0" lvl="0" indent="0" algn="ctr" defTabSz="866760" eaLnBrk="0" fontAlgn="base" hangingPunct="0">
              <a:lnSpc>
                <a:spcPct val="100000"/>
              </a:lnSpc>
              <a:spcBef>
                <a:spcPts val="949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000" b="0" i="0" u="none" strike="noStrike" kern="0" cap="all" spc="0" normalizeH="0" baseline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114300" indent="-114300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1024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231775" indent="-117475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853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341313" indent="-10953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457200" indent="-115888" defTabSz="390083">
              <a:lnSpc>
                <a:spcPct val="10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 b="0" i="0">
                <a:solidFill>
                  <a:schemeClr val="bg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1072728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6pPr>
            <a:lvl7pPr marL="1267770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7pPr>
            <a:lvl8pPr marL="1462811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8pPr>
            <a:lvl9pPr marL="1657853" indent="-97521" defTabSz="390083">
              <a:lnSpc>
                <a:spcPct val="90000"/>
              </a:lnSpc>
              <a:spcBef>
                <a:spcPts val="213"/>
              </a:spcBef>
              <a:buFont typeface="Arial" panose="020B0604020202020204" pitchFamily="34" charset="0"/>
              <a:buChar char="•"/>
              <a:defRPr sz="768"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Amazon </a:t>
            </a:r>
            <a:r>
              <a:rPr lang="en-US" err="1">
                <a:solidFill>
                  <a:schemeClr val="tx1"/>
                </a:solidFill>
              </a:rPr>
              <a:t>sagemaker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: Rounded Corners 1">
            <a:extLst>
              <a:ext uri="{FF2B5EF4-FFF2-40B4-BE49-F238E27FC236}">
                <a16:creationId xmlns:a16="http://schemas.microsoft.com/office/drawing/2014/main" id="{F342A675-31AF-45DC-AD2A-954E75285AA7}"/>
              </a:ext>
            </a:extLst>
          </p:cNvPr>
          <p:cNvSpPr/>
          <p:nvPr/>
        </p:nvSpPr>
        <p:spPr>
          <a:xfrm>
            <a:off x="609601" y="5439847"/>
            <a:ext cx="10974052" cy="599343"/>
          </a:xfrm>
          <a:prstGeom prst="rect">
            <a:avLst/>
          </a:prstGeom>
          <a:solidFill>
            <a:schemeClr val="bg2">
              <a:lumMod val="90000"/>
            </a:schemeClr>
          </a:solidFill>
          <a:ln w="889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rtlCol="0" anchor="ctr"/>
          <a:lstStyle/>
          <a:p>
            <a:pPr marL="0" marR="0" lvl="0" indent="0" algn="ctr" defTabSz="146255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98" name="Visualize in…">
            <a:extLst>
              <a:ext uri="{FF2B5EF4-FFF2-40B4-BE49-F238E27FC236}">
                <a16:creationId xmlns:a16="http://schemas.microsoft.com/office/drawing/2014/main" id="{6B2B1932-26B3-4002-85AD-C0ACA6582DCF}"/>
              </a:ext>
            </a:extLst>
          </p:cNvPr>
          <p:cNvSpPr txBox="1"/>
          <p:nvPr/>
        </p:nvSpPr>
        <p:spPr>
          <a:xfrm>
            <a:off x="707306" y="5543314"/>
            <a:ext cx="1614613" cy="392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>
            <a:spAutoFit/>
          </a:bodyPr>
          <a:lstStyle>
            <a:defPPr>
              <a:defRPr lang="en-US"/>
            </a:defPPr>
            <a:lvl1pPr marR="0" lvl="0" indent="0" defTabSz="390083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mazon Ember Heavy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86676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ML FRAMEWORKS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&amp; INFRASTRUCTURE</a:t>
            </a:r>
          </a:p>
        </p:txBody>
      </p:sp>
      <p:sp>
        <p:nvSpPr>
          <p:cNvPr id="99" name="Visualize in…">
            <a:extLst>
              <a:ext uri="{FF2B5EF4-FFF2-40B4-BE49-F238E27FC236}">
                <a16:creationId xmlns:a16="http://schemas.microsoft.com/office/drawing/2014/main" id="{FBBD057B-DB54-4EF2-AB28-75F2449D7521}"/>
              </a:ext>
            </a:extLst>
          </p:cNvPr>
          <p:cNvSpPr txBox="1">
            <a:spLocks/>
          </p:cNvSpPr>
          <p:nvPr/>
        </p:nvSpPr>
        <p:spPr>
          <a:xfrm>
            <a:off x="2424140" y="5603330"/>
            <a:ext cx="1188472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 err="1">
                <a:latin typeface="Amazon Ember"/>
              </a:rPr>
              <a:t>PyTorch</a:t>
            </a:r>
            <a:r>
              <a:rPr lang="en-US">
                <a:latin typeface="Amazon Ember"/>
              </a:rPr>
              <a:t>, Apache</a:t>
            </a:r>
            <a:br>
              <a:rPr lang="en-US">
                <a:latin typeface="Amazon Ember"/>
              </a:rPr>
            </a:br>
            <a:r>
              <a:rPr lang="en-US" err="1">
                <a:latin typeface="Amazon Ember"/>
              </a:rPr>
              <a:t>MXNet</a:t>
            </a:r>
            <a:r>
              <a:rPr lang="en-US">
                <a:latin typeface="Amazon Ember"/>
              </a:rPr>
              <a:t>, TensorFlow</a:t>
            </a:r>
          </a:p>
        </p:txBody>
      </p:sp>
      <p:sp>
        <p:nvSpPr>
          <p:cNvPr id="100" name="Visualize in…">
            <a:extLst>
              <a:ext uri="{FF2B5EF4-FFF2-40B4-BE49-F238E27FC236}">
                <a16:creationId xmlns:a16="http://schemas.microsoft.com/office/drawing/2014/main" id="{49F35424-B079-473B-B0B5-762CF8F7F833}"/>
              </a:ext>
            </a:extLst>
          </p:cNvPr>
          <p:cNvSpPr txBox="1">
            <a:spLocks/>
          </p:cNvSpPr>
          <p:nvPr/>
        </p:nvSpPr>
        <p:spPr>
          <a:xfrm>
            <a:off x="4015205" y="5665655"/>
            <a:ext cx="715826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>
                <a:latin typeface="Amazon Ember"/>
              </a:rPr>
              <a:t>Amazon EC2</a:t>
            </a:r>
          </a:p>
        </p:txBody>
      </p:sp>
      <p:sp>
        <p:nvSpPr>
          <p:cNvPr id="101" name="Visualize in…">
            <a:extLst>
              <a:ext uri="{FF2B5EF4-FFF2-40B4-BE49-F238E27FC236}">
                <a16:creationId xmlns:a16="http://schemas.microsoft.com/office/drawing/2014/main" id="{818E6EC3-DBB1-42E3-BCE0-9B1724F197B5}"/>
              </a:ext>
            </a:extLst>
          </p:cNvPr>
          <p:cNvSpPr txBox="1">
            <a:spLocks/>
          </p:cNvSpPr>
          <p:nvPr/>
        </p:nvSpPr>
        <p:spPr>
          <a:xfrm>
            <a:off x="5133624" y="5665655"/>
            <a:ext cx="35195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CPUs </a:t>
            </a:r>
          </a:p>
        </p:txBody>
      </p:sp>
      <p:sp>
        <p:nvSpPr>
          <p:cNvPr id="102" name="Visualize in…">
            <a:extLst>
              <a:ext uri="{FF2B5EF4-FFF2-40B4-BE49-F238E27FC236}">
                <a16:creationId xmlns:a16="http://schemas.microsoft.com/office/drawing/2014/main" id="{B53E16C0-6F71-41A1-9A59-DCC6634EB8CA}"/>
              </a:ext>
            </a:extLst>
          </p:cNvPr>
          <p:cNvSpPr txBox="1">
            <a:spLocks/>
          </p:cNvSpPr>
          <p:nvPr/>
        </p:nvSpPr>
        <p:spPr>
          <a:xfrm>
            <a:off x="5888175" y="5665655"/>
            <a:ext cx="337340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mazon Ember"/>
              </a:rPr>
              <a:t>G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PUs</a:t>
            </a:r>
          </a:p>
        </p:txBody>
      </p:sp>
      <p:sp>
        <p:nvSpPr>
          <p:cNvPr id="103" name="Visualize in…">
            <a:extLst>
              <a:ext uri="{FF2B5EF4-FFF2-40B4-BE49-F238E27FC236}">
                <a16:creationId xmlns:a16="http://schemas.microsoft.com/office/drawing/2014/main" id="{60BED75E-5D91-408A-903A-BF2032B30FF4}"/>
              </a:ext>
            </a:extLst>
          </p:cNvPr>
          <p:cNvSpPr txBox="1">
            <a:spLocks/>
          </p:cNvSpPr>
          <p:nvPr/>
        </p:nvSpPr>
        <p:spPr>
          <a:xfrm>
            <a:off x="7912223" y="5665655"/>
            <a:ext cx="78117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AWS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Trainium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mazon Ember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4" name="Visualize in…">
            <a:extLst>
              <a:ext uri="{FF2B5EF4-FFF2-40B4-BE49-F238E27FC236}">
                <a16:creationId xmlns:a16="http://schemas.microsoft.com/office/drawing/2014/main" id="{A182721E-0136-4616-B19E-6EBB70767195}"/>
              </a:ext>
            </a:extLst>
          </p:cNvPr>
          <p:cNvSpPr txBox="1">
            <a:spLocks/>
          </p:cNvSpPr>
          <p:nvPr/>
        </p:nvSpPr>
        <p:spPr>
          <a:xfrm>
            <a:off x="10781508" y="5603331"/>
            <a:ext cx="546824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Elastic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inference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650934-3075-45FC-8719-35BC7823FD0C}"/>
              </a:ext>
            </a:extLst>
          </p:cNvPr>
          <p:cNvCxnSpPr>
            <a:cxnSpLocks/>
          </p:cNvCxnSpPr>
          <p:nvPr/>
        </p:nvCxnSpPr>
        <p:spPr>
          <a:xfrm>
            <a:off x="609600" y="5439847"/>
            <a:ext cx="10974053" cy="0"/>
          </a:xfrm>
          <a:prstGeom prst="line">
            <a:avLst/>
          </a:prstGeom>
          <a:noFill/>
          <a:ln w="3810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bevel/>
            <a:headEnd type="none" w="lg" len="lg"/>
            <a:tailEnd type="none" w="lg" len="lg"/>
          </a:ln>
          <a:effectLst/>
        </p:spPr>
      </p:cxnSp>
      <p:sp>
        <p:nvSpPr>
          <p:cNvPr id="106" name="Visualize in…">
            <a:extLst>
              <a:ext uri="{FF2B5EF4-FFF2-40B4-BE49-F238E27FC236}">
                <a16:creationId xmlns:a16="http://schemas.microsoft.com/office/drawing/2014/main" id="{28A9DA2A-8269-4FB1-959E-03EA85F41417}"/>
              </a:ext>
            </a:extLst>
          </p:cNvPr>
          <p:cNvSpPr txBox="1">
            <a:spLocks/>
          </p:cNvSpPr>
          <p:nvPr/>
        </p:nvSpPr>
        <p:spPr>
          <a:xfrm>
            <a:off x="6628108" y="5665655"/>
            <a:ext cx="881522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defRPr/>
            </a:pPr>
            <a:r>
              <a:rPr lang="en-US">
                <a:latin typeface="Amazon Ember"/>
              </a:rPr>
              <a:t>AWS </a:t>
            </a:r>
            <a:r>
              <a:rPr lang="en-US" err="1">
                <a:latin typeface="Amazon Ember"/>
              </a:rPr>
              <a:t>Inferentia</a:t>
            </a:r>
            <a:endParaRPr lang="en-US">
              <a:latin typeface="Amazon Ember"/>
            </a:endParaRPr>
          </a:p>
        </p:txBody>
      </p:sp>
      <p:sp>
        <p:nvSpPr>
          <p:cNvPr id="107" name="Visualize in…">
            <a:extLst>
              <a:ext uri="{FF2B5EF4-FFF2-40B4-BE49-F238E27FC236}">
                <a16:creationId xmlns:a16="http://schemas.microsoft.com/office/drawing/2014/main" id="{9B9E8008-D3B7-404F-BFC1-979923A066B4}"/>
              </a:ext>
            </a:extLst>
          </p:cNvPr>
          <p:cNvSpPr txBox="1">
            <a:spLocks/>
          </p:cNvSpPr>
          <p:nvPr/>
        </p:nvSpPr>
        <p:spPr>
          <a:xfrm>
            <a:off x="9985747" y="5665655"/>
            <a:ext cx="393168" cy="14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FPGA</a:t>
            </a:r>
          </a:p>
        </p:txBody>
      </p:sp>
      <p:sp>
        <p:nvSpPr>
          <p:cNvPr id="108" name="Visualize in…">
            <a:extLst>
              <a:ext uri="{FF2B5EF4-FFF2-40B4-BE49-F238E27FC236}">
                <a16:creationId xmlns:a16="http://schemas.microsoft.com/office/drawing/2014/main" id="{FC22382B-D521-4F9F-8B9D-D98AF0CAE35D}"/>
              </a:ext>
            </a:extLst>
          </p:cNvPr>
          <p:cNvSpPr txBox="1">
            <a:spLocks/>
          </p:cNvSpPr>
          <p:nvPr/>
        </p:nvSpPr>
        <p:spPr>
          <a:xfrm>
            <a:off x="9095994" y="5603331"/>
            <a:ext cx="487160" cy="27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27" tIns="11427" rIns="11427" bIns="11427" anchor="ctr" anchorCtr="0">
            <a:spAutoFit/>
          </a:bodyPr>
          <a:lstStyle>
            <a:defPPr>
              <a:defRPr lang="en-US"/>
            </a:defPPr>
            <a:lvl1pPr marR="0" lvl="0" indent="0" algn="ctr" defTabSz="866760" eaLnBrk="0" fontAlgn="auto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ctr" defTabSz="866760" rtl="0" eaLnBrk="0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Habana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Gaudi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EF3A0-8C16-D7B5-09A6-6F56AA6B094D}"/>
              </a:ext>
            </a:extLst>
          </p:cNvPr>
          <p:cNvSpPr/>
          <p:nvPr/>
        </p:nvSpPr>
        <p:spPr>
          <a:xfrm>
            <a:off x="608006" y="1460938"/>
            <a:ext cx="10974053" cy="26453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9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D2651CD-B866-4D0E-901F-817243D7B2DF}"/>
              </a:ext>
            </a:extLst>
          </p:cNvPr>
          <p:cNvGrpSpPr/>
          <p:nvPr/>
        </p:nvGrpSpPr>
        <p:grpSpPr>
          <a:xfrm>
            <a:off x="987662" y="167369"/>
            <a:ext cx="10216676" cy="2009158"/>
            <a:chOff x="649798" y="1997869"/>
            <a:chExt cx="10216676" cy="20091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220B3A-0A8E-402A-B281-9100F9C53486}"/>
                </a:ext>
              </a:extLst>
            </p:cNvPr>
            <p:cNvGrpSpPr/>
            <p:nvPr/>
          </p:nvGrpSpPr>
          <p:grpSpPr>
            <a:xfrm>
              <a:off x="649798" y="1997869"/>
              <a:ext cx="9177234" cy="2009158"/>
              <a:chOff x="1292192" y="2356685"/>
              <a:chExt cx="9177234" cy="20091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981B2A9-95E8-466E-B650-6E706E1FD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92192" y="2356685"/>
                <a:ext cx="2009158" cy="200915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E3E47D-F30E-4D84-85D6-7141217D8A0F}"/>
                  </a:ext>
                </a:extLst>
              </p:cNvPr>
              <p:cNvSpPr txBox="1"/>
              <p:nvPr/>
            </p:nvSpPr>
            <p:spPr>
              <a:xfrm>
                <a:off x="3536729" y="2682035"/>
                <a:ext cx="6932697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l"/>
                <a:r>
                  <a:rPr lang="en-US" sz="6000" dirty="0">
                    <a:solidFill>
                      <a:schemeClr val="accent4"/>
                    </a:solidFill>
                  </a:rPr>
                  <a:t>Amazon SageMaker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187CA0-CFC3-4137-B3DF-452AB8BE373F}"/>
                </a:ext>
              </a:extLst>
            </p:cNvPr>
            <p:cNvSpPr txBox="1"/>
            <p:nvPr/>
          </p:nvSpPr>
          <p:spPr>
            <a:xfrm>
              <a:off x="2894335" y="3269309"/>
              <a:ext cx="7972139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2400" dirty="0"/>
                <a:t>Purpose-built tools so you can be 10x more productive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57F6E-CB45-456A-8B9F-0208E706CC34}"/>
              </a:ext>
            </a:extLst>
          </p:cNvPr>
          <p:cNvGrpSpPr/>
          <p:nvPr/>
        </p:nvGrpSpPr>
        <p:grpSpPr>
          <a:xfrm>
            <a:off x="382763" y="2509284"/>
            <a:ext cx="11419377" cy="3455581"/>
            <a:chOff x="382763" y="2509284"/>
            <a:chExt cx="11419377" cy="3455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4024C0-37F3-40F5-B50A-757B2CFB0B11}"/>
                </a:ext>
              </a:extLst>
            </p:cNvPr>
            <p:cNvSpPr/>
            <p:nvPr/>
          </p:nvSpPr>
          <p:spPr>
            <a:xfrm>
              <a:off x="1212112" y="2509284"/>
              <a:ext cx="10590028" cy="34555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34B2ED-B235-4494-8D69-880AD90B838F}"/>
                </a:ext>
              </a:extLst>
            </p:cNvPr>
            <p:cNvGrpSpPr/>
            <p:nvPr/>
          </p:nvGrpSpPr>
          <p:grpSpPr>
            <a:xfrm>
              <a:off x="382763" y="3593805"/>
              <a:ext cx="1669312" cy="1265274"/>
              <a:chOff x="1073888" y="3593805"/>
              <a:chExt cx="1669312" cy="126527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5912C4C-DFD0-41B0-AC29-2E854054BE7B}"/>
                  </a:ext>
                </a:extLst>
              </p:cNvPr>
              <p:cNvSpPr/>
              <p:nvPr/>
            </p:nvSpPr>
            <p:spPr>
              <a:xfrm>
                <a:off x="1073888" y="3593805"/>
                <a:ext cx="1669312" cy="1265274"/>
              </a:xfrm>
              <a:prstGeom prst="rect">
                <a:avLst/>
              </a:prstGeom>
              <a:solidFill>
                <a:srgbClr val="0A0D3A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 </a:t>
                </a:r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r>
                  <a:rPr lang="en-US" sz="1200" b="1" dirty="0">
                    <a:solidFill>
                      <a:schemeClr val="accent6"/>
                    </a:solidFill>
                  </a:rPr>
                  <a:t>Amazon SageMaker Studio notebooks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1AB7E90F-F739-4CD4-8C4D-5B19070E3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22654" y="3724170"/>
                <a:ext cx="571779" cy="571779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C28842-7420-4F55-BFE0-F2FE0AAEB33F}"/>
                </a:ext>
              </a:extLst>
            </p:cNvPr>
            <p:cNvSpPr/>
            <p:nvPr/>
          </p:nvSpPr>
          <p:spPr>
            <a:xfrm>
              <a:off x="2247004" y="4160872"/>
              <a:ext cx="1669312" cy="1265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Access ML data</a:t>
              </a:r>
            </a:p>
            <a:p>
              <a:pPr algn="ctr"/>
              <a:r>
                <a:rPr lang="en-US" sz="1200" dirty="0"/>
                <a:t>Connect to many data sources such as Amazon S3, Apache Spark, Amazon Redshift, CSV files, and more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AB8507-3DD4-4CB7-8A88-078B62371E23}"/>
                </a:ext>
              </a:extLst>
            </p:cNvPr>
            <p:cNvSpPr/>
            <p:nvPr/>
          </p:nvSpPr>
          <p:spPr>
            <a:xfrm>
              <a:off x="4164411" y="4160872"/>
              <a:ext cx="1669312" cy="1265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Prepare data</a:t>
              </a:r>
            </a:p>
            <a:p>
              <a:pPr algn="ctr"/>
              <a:r>
                <a:rPr lang="en-US" sz="1200" dirty="0"/>
                <a:t>Transform data to browse data sources, explore metadata, schemas, and write queries in popular languages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CF92CB-BD1C-42CE-9254-34584410D4BC}"/>
                </a:ext>
              </a:extLst>
            </p:cNvPr>
            <p:cNvSpPr/>
            <p:nvPr/>
          </p:nvSpPr>
          <p:spPr>
            <a:xfrm>
              <a:off x="6081818" y="4160872"/>
              <a:ext cx="1669312" cy="1265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Build ML models</a:t>
              </a:r>
            </a:p>
            <a:p>
              <a:pPr algn="ctr"/>
              <a:r>
                <a:rPr lang="en-US" sz="1200" dirty="0"/>
                <a:t>Optimized with </a:t>
              </a:r>
              <a:br>
                <a:rPr lang="en-US" sz="1200" dirty="0"/>
              </a:br>
              <a:r>
                <a:rPr lang="en-US" sz="1200" dirty="0"/>
                <a:t>150+ popular    open-source models and frameworks such as TensorFlow and </a:t>
              </a:r>
              <a:r>
                <a:rPr lang="en-US" sz="1200" dirty="0" err="1"/>
                <a:t>PyTorch</a:t>
              </a:r>
              <a:endParaRPr lang="en-US" sz="12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5A0A68-7C80-442A-A6D7-3C04A323E130}"/>
                </a:ext>
              </a:extLst>
            </p:cNvPr>
            <p:cNvSpPr/>
            <p:nvPr/>
          </p:nvSpPr>
          <p:spPr>
            <a:xfrm>
              <a:off x="7999225" y="4160872"/>
              <a:ext cx="1669312" cy="1265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</a:rPr>
                <a:t>Train and tune </a:t>
              </a:r>
              <a:br>
                <a:rPr lang="en-US" sz="1200" b="1" dirty="0">
                  <a:solidFill>
                    <a:schemeClr val="accent6"/>
                  </a:solidFill>
                </a:rPr>
              </a:br>
              <a:r>
                <a:rPr lang="en-US" sz="1200" b="1" dirty="0">
                  <a:solidFill>
                    <a:schemeClr val="accent6"/>
                  </a:solidFill>
                </a:rPr>
                <a:t>ML model</a:t>
              </a:r>
            </a:p>
            <a:p>
              <a:pPr algn="ctr"/>
              <a:r>
                <a:rPr lang="en-US" sz="1200" dirty="0"/>
                <a:t>Correct performance problems in real time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C6068A-417A-45EA-8DB6-67BE7D82AA80}"/>
                </a:ext>
              </a:extLst>
            </p:cNvPr>
            <p:cNvSpPr/>
            <p:nvPr/>
          </p:nvSpPr>
          <p:spPr>
            <a:xfrm>
              <a:off x="9916631" y="4160872"/>
              <a:ext cx="1669312" cy="1265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Deploy and </a:t>
              </a:r>
              <a:br>
                <a:rPr lang="en-US" sz="1200" b="1" dirty="0">
                  <a:solidFill>
                    <a:schemeClr val="accent1"/>
                  </a:solidFill>
                </a:rPr>
              </a:br>
              <a:r>
                <a:rPr lang="en-US" sz="1200" b="1" dirty="0">
                  <a:solidFill>
                    <a:schemeClr val="accent1"/>
                  </a:solidFill>
                </a:rPr>
                <a:t>monitor results</a:t>
              </a:r>
            </a:p>
            <a:p>
              <a:pPr algn="ctr"/>
              <a:r>
                <a:rPr lang="en-US" sz="1200" dirty="0"/>
                <a:t>Create, automate, and manage </a:t>
              </a:r>
            </a:p>
            <a:p>
              <a:pPr algn="ctr"/>
              <a:r>
                <a:rPr lang="en-US" sz="1200" dirty="0"/>
                <a:t>end-to-end ML workflows </a:t>
              </a:r>
              <a:br>
                <a:rPr lang="en-US" sz="1200" dirty="0"/>
              </a:br>
              <a:r>
                <a:rPr lang="en-US" sz="1200" dirty="0"/>
                <a:t>to improve </a:t>
              </a:r>
              <a:br>
                <a:rPr lang="en-US" sz="1200" dirty="0"/>
              </a:br>
              <a:r>
                <a:rPr lang="en-US" sz="1200" dirty="0"/>
                <a:t>model quality</a:t>
              </a:r>
            </a:p>
            <a:p>
              <a:pPr algn="ctr"/>
              <a:endParaRPr lang="en-US" sz="1200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CDBF5D7-5F40-47FA-B389-559468682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21004" y="2856244"/>
              <a:ext cx="1356126" cy="1356126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228DD35-0C05-401A-9E7C-72DBA5878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27317" y="2879965"/>
              <a:ext cx="1308685" cy="13086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CD2A771-BAB5-4930-AB95-2DC35667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13335" y="2905783"/>
              <a:ext cx="1193251" cy="1193251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D0957C4-5402-4835-A22E-D869C557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43774" y="2944200"/>
              <a:ext cx="1180214" cy="1180214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76ECF83-BB3F-490E-8F58-2BD9EFDD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96098" y="2879118"/>
              <a:ext cx="1310378" cy="131037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0A126F-EFA6-4124-BE06-0D86C4BC9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24332" y="3534307"/>
              <a:ext cx="350874" cy="0"/>
            </a:xfrm>
            <a:prstGeom prst="straightConnector1">
              <a:avLst/>
            </a:prstGeom>
            <a:ln w="19050" cap="rnd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260693-02C4-40D7-A3FA-F9CB6AB39D77}"/>
                </a:ext>
              </a:extLst>
            </p:cNvPr>
            <p:cNvCxnSpPr>
              <a:cxnSpLocks/>
            </p:cNvCxnSpPr>
            <p:nvPr/>
          </p:nvCxnSpPr>
          <p:spPr>
            <a:xfrm>
              <a:off x="5765776" y="3534307"/>
              <a:ext cx="350874" cy="0"/>
            </a:xfrm>
            <a:prstGeom prst="straightConnector1">
              <a:avLst/>
            </a:prstGeom>
            <a:ln w="19050" cap="rnd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256EA97-7C9D-4C2B-9403-B6B11BE2D28C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20" y="3534307"/>
              <a:ext cx="350874" cy="0"/>
            </a:xfrm>
            <a:prstGeom prst="straightConnector1">
              <a:avLst/>
            </a:prstGeom>
            <a:ln w="19050" cap="rnd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E730E6-8910-4F00-8A1F-BDA847AB02A6}"/>
                </a:ext>
              </a:extLst>
            </p:cNvPr>
            <p:cNvCxnSpPr>
              <a:cxnSpLocks/>
            </p:cNvCxnSpPr>
            <p:nvPr/>
          </p:nvCxnSpPr>
          <p:spPr>
            <a:xfrm>
              <a:off x="9648664" y="3534307"/>
              <a:ext cx="350874" cy="0"/>
            </a:xfrm>
            <a:prstGeom prst="straightConnector1">
              <a:avLst/>
            </a:prstGeom>
            <a:ln w="19050" cap="rnd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289C887-3037-DA4A-B353-9468FE27B063}"/>
              </a:ext>
            </a:extLst>
          </p:cNvPr>
          <p:cNvSpPr/>
          <p:nvPr/>
        </p:nvSpPr>
        <p:spPr>
          <a:xfrm>
            <a:off x="9993100" y="2697128"/>
            <a:ext cx="1491422" cy="3108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691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3473 L 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3473 L 6.25E-7 3.33333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B056B2-201E-A24D-94E1-8086F57D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optimize model deployment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73A1871-7607-E14F-B0E8-1DC50F3FC41E}"/>
              </a:ext>
            </a:extLst>
          </p:cNvPr>
          <p:cNvGraphicFramePr>
            <a:graphicFrameLocks/>
          </p:cNvGraphicFramePr>
          <p:nvPr/>
        </p:nvGraphicFramePr>
        <p:xfrm>
          <a:off x="5761694" y="1951147"/>
          <a:ext cx="3826621" cy="3363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CCD9342-9AAF-214B-AA8C-49DA4A5BB5B7}"/>
              </a:ext>
            </a:extLst>
          </p:cNvPr>
          <p:cNvSpPr txBox="1"/>
          <p:nvPr/>
        </p:nvSpPr>
        <p:spPr>
          <a:xfrm>
            <a:off x="1102996" y="2701878"/>
            <a:ext cx="3815368" cy="145424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defTabSz="685800">
              <a:spcBef>
                <a:spcPct val="0"/>
              </a:spcBef>
              <a:spcAft>
                <a:spcPts val="1125"/>
              </a:spcAft>
            </a:pPr>
            <a:r>
              <a:rPr lang="en-US" sz="2750" dirty="0">
                <a:latin typeface="+mj-lt"/>
              </a:rPr>
              <a:t>Predictions drive complexity and cost </a:t>
            </a:r>
            <a:br>
              <a:rPr lang="en-US" sz="2750" dirty="0">
                <a:latin typeface="+mj-lt"/>
              </a:rPr>
            </a:br>
            <a:r>
              <a:rPr lang="en-US" sz="2750" dirty="0">
                <a:latin typeface="+mj-lt"/>
              </a:rPr>
              <a:t>in production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916CA-C259-644C-83A6-B24E085C89B1}"/>
              </a:ext>
            </a:extLst>
          </p:cNvPr>
          <p:cNvSpPr txBox="1"/>
          <p:nvPr/>
        </p:nvSpPr>
        <p:spPr>
          <a:xfrm>
            <a:off x="8939900" y="4958277"/>
            <a:ext cx="1296830" cy="830997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800"/>
            <a:r>
              <a:rPr lang="en-US" sz="2400" dirty="0">
                <a:solidFill>
                  <a:schemeClr val="accent3"/>
                </a:solidFill>
                <a:latin typeface="+mj-lt"/>
              </a:rPr>
              <a:t>90%</a:t>
            </a:r>
          </a:p>
          <a:p>
            <a:pPr algn="ctr" defTabSz="685800"/>
            <a:r>
              <a:rPr lang="en-US" dirty="0"/>
              <a:t>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9EB41-127B-944B-A94A-4A2BA7160D4E}"/>
              </a:ext>
            </a:extLst>
          </p:cNvPr>
          <p:cNvSpPr txBox="1"/>
          <p:nvPr/>
        </p:nvSpPr>
        <p:spPr>
          <a:xfrm>
            <a:off x="6049709" y="1295626"/>
            <a:ext cx="1098058" cy="830997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800"/>
            <a:r>
              <a:rPr lang="en-US" sz="2400" dirty="0">
                <a:solidFill>
                  <a:schemeClr val="accent2"/>
                </a:solidFill>
                <a:latin typeface="+mj-lt"/>
              </a:rPr>
              <a:t>10%</a:t>
            </a:r>
          </a:p>
          <a:p>
            <a:pPr algn="ctr" defTabSz="685800"/>
            <a:r>
              <a:rPr lang="en-US" dirty="0"/>
              <a:t>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99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FallSummits2021b">
      <a:dk1>
        <a:srgbClr val="000000"/>
      </a:dk1>
      <a:lt1>
        <a:sysClr val="window" lastClr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2_Template_20211208.potx" id="{2039D573-E758-4EB8-9D65-1ADD65FDB563}" vid="{EB5AFC48-70A2-49BA-899B-7D5D505876AF}"/>
    </a:ext>
  </a:extLst>
</a:theme>
</file>

<file path=ppt/theme/theme2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1768</Words>
  <Application>Microsoft Office PowerPoint</Application>
  <PresentationFormat>Widescreen</PresentationFormat>
  <Paragraphs>1199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Amazon Ember Light</vt:lpstr>
      <vt:lpstr>Amazon Ember</vt:lpstr>
      <vt:lpstr>Wingdings</vt:lpstr>
      <vt:lpstr>Arial</vt:lpstr>
      <vt:lpstr>Calibri</vt:lpstr>
      <vt:lpstr>Amazon Ember Heavy</vt:lpstr>
      <vt:lpstr>Lucida Console</vt:lpstr>
      <vt:lpstr>Summits_2022</vt:lpstr>
      <vt:lpstr>PowerPoint Presentation</vt:lpstr>
      <vt:lpstr>MLOps with Amazon SageMaker</vt:lpstr>
      <vt:lpstr>PowerPoint Presentation</vt:lpstr>
      <vt:lpstr>PowerPoint Presentation</vt:lpstr>
      <vt:lpstr>Making it real</vt:lpstr>
      <vt:lpstr>MLOps can help companies streamline the end‑to‑end ML lifecycle</vt:lpstr>
      <vt:lpstr>The AWS AI/ML stack Broadest and most complete set of machine learning capabilities</vt:lpstr>
      <vt:lpstr>PowerPoint Presentation</vt:lpstr>
      <vt:lpstr>Why optimize model deployment</vt:lpstr>
      <vt:lpstr>Deploying Models in SageMaker </vt:lpstr>
      <vt:lpstr>How to choose your Deployment Strategy</vt:lpstr>
      <vt:lpstr>MLOps on AWS</vt:lpstr>
      <vt:lpstr>MLOps practices: Tool selection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MLOps-ready features and capabilities</vt:lpstr>
      <vt:lpstr>SageMaker Pipelines: components</vt:lpstr>
      <vt:lpstr>SageMaker Pipelines: components</vt:lpstr>
      <vt:lpstr>SageMaker Pipelines: components</vt:lpstr>
      <vt:lpstr>SageMaker Pipelines: components</vt:lpstr>
      <vt:lpstr>Learn in-demand AWS Cloud skills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 common business problems with AWS AI/ML</dc:title>
  <dc:creator>Christensen, Hannah</dc:creator>
  <cp:lastModifiedBy>Soneji, Divya [C]</cp:lastModifiedBy>
  <cp:revision>45</cp:revision>
  <dcterms:modified xsi:type="dcterms:W3CDTF">2022-09-20T20:43:47Z</dcterms:modified>
</cp:coreProperties>
</file>